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9" r:id="rId4"/>
    <p:sldId id="290" r:id="rId5"/>
    <p:sldId id="294" r:id="rId6"/>
    <p:sldId id="318" r:id="rId7"/>
    <p:sldId id="292" r:id="rId8"/>
    <p:sldId id="293" r:id="rId9"/>
    <p:sldId id="409" r:id="rId10"/>
    <p:sldId id="410" r:id="rId11"/>
    <p:sldId id="404" r:id="rId12"/>
    <p:sldId id="408" r:id="rId13"/>
    <p:sldId id="309" r:id="rId14"/>
    <p:sldId id="314" r:id="rId15"/>
    <p:sldId id="310" r:id="rId16"/>
    <p:sldId id="311" r:id="rId17"/>
    <p:sldId id="312" r:id="rId18"/>
    <p:sldId id="313" r:id="rId19"/>
    <p:sldId id="320" r:id="rId20"/>
    <p:sldId id="412" r:id="rId21"/>
    <p:sldId id="413" r:id="rId22"/>
    <p:sldId id="414" r:id="rId23"/>
    <p:sldId id="415" r:id="rId24"/>
    <p:sldId id="416" r:id="rId25"/>
    <p:sldId id="317" r:id="rId26"/>
    <p:sldId id="298" r:id="rId27"/>
    <p:sldId id="299" r:id="rId28"/>
    <p:sldId id="319" r:id="rId29"/>
    <p:sldId id="305" r:id="rId30"/>
    <p:sldId id="306" r:id="rId31"/>
    <p:sldId id="307" r:id="rId32"/>
    <p:sldId id="308" r:id="rId33"/>
    <p:sldId id="300" r:id="rId34"/>
    <p:sldId id="301" r:id="rId35"/>
    <p:sldId id="302" r:id="rId36"/>
    <p:sldId id="303" r:id="rId37"/>
    <p:sldId id="304" r:id="rId38"/>
    <p:sldId id="315" r:id="rId39"/>
    <p:sldId id="316" r:id="rId40"/>
    <p:sldId id="28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RG8fWtjebdCh8jXg46OTw==" hashData="c98xLh7K7KwQHFt408rarcU4z4UVMXbTfMa4exdNfBY8MLXrS4/mOdUnk5bRVAzaicypcs6OHF8bttQO5QgGj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8EE4A-E3AA-47CC-B919-ADF0DE59791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93C0C2A-02EE-43A4-97AF-A39AFFF6B86C}">
      <dgm:prSet phldrT="[Text]"/>
      <dgm:spPr/>
      <dgm:t>
        <a:bodyPr/>
        <a:lstStyle/>
        <a:p>
          <a:r>
            <a:rPr lang="en-US" dirty="0">
              <a:solidFill>
                <a:schemeClr val="tx1"/>
              </a:solidFill>
              <a:latin typeface="Times New Roman" pitchFamily="18" charset="0"/>
              <a:cs typeface="Times New Roman" pitchFamily="18" charset="0"/>
            </a:rPr>
            <a:t>Statistics</a:t>
          </a:r>
        </a:p>
      </dgm:t>
    </dgm:pt>
    <dgm:pt modelId="{708C9770-AB52-4FC0-BF73-06DCF8C0D7E4}" type="parTrans" cxnId="{71C90DA9-416A-46EF-A9B5-FE8128B6DF6E}">
      <dgm:prSet/>
      <dgm:spPr/>
      <dgm:t>
        <a:bodyPr/>
        <a:lstStyle/>
        <a:p>
          <a:endParaRPr lang="en-US"/>
        </a:p>
      </dgm:t>
    </dgm:pt>
    <dgm:pt modelId="{FDF29A73-BB38-4B0E-B5F6-DEF6361C29CC}" type="sibTrans" cxnId="{71C90DA9-416A-46EF-A9B5-FE8128B6DF6E}">
      <dgm:prSet/>
      <dgm:spPr/>
      <dgm:t>
        <a:bodyPr/>
        <a:lstStyle/>
        <a:p>
          <a:endParaRPr lang="en-US"/>
        </a:p>
      </dgm:t>
    </dgm:pt>
    <dgm:pt modelId="{46D13E99-C5CA-4766-8AA5-1DD3D43ECFE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solidFill>
                <a:schemeClr val="tx1"/>
              </a:solidFill>
              <a:latin typeface="Times New Roman" pitchFamily="18" charset="0"/>
              <a:cs typeface="Times New Roman" pitchFamily="18" charset="0"/>
            </a:rPr>
            <a:t>collect</a:t>
          </a:r>
        </a:p>
      </dgm:t>
    </dgm:pt>
    <dgm:pt modelId="{467E5B6C-26D2-49CD-A74E-4D8E28E8F72F}" type="parTrans" cxnId="{02DC91C7-6F72-4AAE-8227-6D0B825FEA8D}">
      <dgm:prSet/>
      <dgm:spPr/>
      <dgm:t>
        <a:bodyPr/>
        <a:lstStyle/>
        <a:p>
          <a:endParaRPr lang="en-US"/>
        </a:p>
      </dgm:t>
    </dgm:pt>
    <dgm:pt modelId="{2730B0B7-6631-416E-99E2-355DA16D6932}" type="sibTrans" cxnId="{02DC91C7-6F72-4AAE-8227-6D0B825FEA8D}">
      <dgm:prSet/>
      <dgm:spPr/>
      <dgm:t>
        <a:bodyPr/>
        <a:lstStyle/>
        <a:p>
          <a:endParaRPr lang="en-US"/>
        </a:p>
      </dgm:t>
    </dgm:pt>
    <dgm:pt modelId="{DF69E80D-9D57-4C06-908D-3B2971923A0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solidFill>
                <a:schemeClr val="tx1"/>
              </a:solidFill>
              <a:latin typeface="Times New Roman" pitchFamily="18" charset="0"/>
              <a:cs typeface="Times New Roman" pitchFamily="18" charset="0"/>
            </a:rPr>
            <a:t>organize</a:t>
          </a:r>
        </a:p>
      </dgm:t>
    </dgm:pt>
    <dgm:pt modelId="{B48B326C-534E-4A1E-B5A6-9172A37C2299}" type="parTrans" cxnId="{B3706903-2D72-4D27-A0BE-DFA5CC10FD2A}">
      <dgm:prSet/>
      <dgm:spPr/>
      <dgm:t>
        <a:bodyPr/>
        <a:lstStyle/>
        <a:p>
          <a:endParaRPr lang="en-US"/>
        </a:p>
      </dgm:t>
    </dgm:pt>
    <dgm:pt modelId="{FF33B01D-F462-42CC-AD71-1DD3E970977D}" type="sibTrans" cxnId="{B3706903-2D72-4D27-A0BE-DFA5CC10FD2A}">
      <dgm:prSet/>
      <dgm:spPr/>
      <dgm:t>
        <a:bodyPr/>
        <a:lstStyle/>
        <a:p>
          <a:endParaRPr lang="en-US"/>
        </a:p>
      </dgm:t>
    </dgm:pt>
    <dgm:pt modelId="{91127AAE-ADBA-4F80-A9B8-C8C7E1A4A0BE}">
      <dgm:prSet>
        <dgm:style>
          <a:lnRef idx="1">
            <a:schemeClr val="accent1"/>
          </a:lnRef>
          <a:fillRef idx="2">
            <a:schemeClr val="accent1"/>
          </a:fillRef>
          <a:effectRef idx="1">
            <a:schemeClr val="accent1"/>
          </a:effectRef>
          <a:fontRef idx="minor">
            <a:schemeClr val="dk1"/>
          </a:fontRef>
        </dgm:style>
      </dgm:prSet>
      <dgm:spPr/>
      <dgm:t>
        <a:bodyPr/>
        <a:lstStyle/>
        <a:p>
          <a:r>
            <a:rPr lang="en-US" dirty="0">
              <a:solidFill>
                <a:schemeClr val="tx1"/>
              </a:solidFill>
              <a:latin typeface="Times New Roman" pitchFamily="18" charset="0"/>
              <a:cs typeface="Times New Roman" pitchFamily="18" charset="0"/>
            </a:rPr>
            <a:t>summarize</a:t>
          </a:r>
        </a:p>
      </dgm:t>
    </dgm:pt>
    <dgm:pt modelId="{20817E97-0D46-42C2-A31B-39547A3067F0}" type="parTrans" cxnId="{40607E84-C348-43DB-BF49-FCA0640432D1}">
      <dgm:prSet/>
      <dgm:spPr/>
      <dgm:t>
        <a:bodyPr/>
        <a:lstStyle/>
        <a:p>
          <a:endParaRPr lang="en-US"/>
        </a:p>
      </dgm:t>
    </dgm:pt>
    <dgm:pt modelId="{BF4D80A0-CF4B-449A-AC81-6C0C5B2FC7DF}" type="sibTrans" cxnId="{40607E84-C348-43DB-BF49-FCA0640432D1}">
      <dgm:prSet/>
      <dgm:spPr/>
      <dgm:t>
        <a:bodyPr/>
        <a:lstStyle/>
        <a:p>
          <a:endParaRPr lang="en-US"/>
        </a:p>
      </dgm:t>
    </dgm:pt>
    <dgm:pt modelId="{9A81433C-1D48-43AD-95D0-8B4D723535AD}">
      <dgm:prSet>
        <dgm:style>
          <a:lnRef idx="1">
            <a:schemeClr val="accent1"/>
          </a:lnRef>
          <a:fillRef idx="2">
            <a:schemeClr val="accent1"/>
          </a:fillRef>
          <a:effectRef idx="1">
            <a:schemeClr val="accent1"/>
          </a:effectRef>
          <a:fontRef idx="minor">
            <a:schemeClr val="dk1"/>
          </a:fontRef>
        </dgm:style>
      </dgm:prSet>
      <dgm:spPr/>
      <dgm:t>
        <a:bodyPr/>
        <a:lstStyle/>
        <a:p>
          <a:r>
            <a:rPr lang="en-US" dirty="0">
              <a:solidFill>
                <a:schemeClr val="tx1"/>
              </a:solidFill>
              <a:latin typeface="Times New Roman" pitchFamily="18" charset="0"/>
              <a:cs typeface="Times New Roman" pitchFamily="18" charset="0"/>
            </a:rPr>
            <a:t>analyze</a:t>
          </a:r>
        </a:p>
      </dgm:t>
    </dgm:pt>
    <dgm:pt modelId="{581EAD66-7CD7-4119-B687-ACD2F0449CAA}" type="parTrans" cxnId="{D7601D8B-ACC8-4405-861B-21E9C8163685}">
      <dgm:prSet/>
      <dgm:spPr/>
      <dgm:t>
        <a:bodyPr/>
        <a:lstStyle/>
        <a:p>
          <a:endParaRPr lang="en-US"/>
        </a:p>
      </dgm:t>
    </dgm:pt>
    <dgm:pt modelId="{A508D8BB-FEEB-485E-B874-10170B7D3AD8}" type="sibTrans" cxnId="{D7601D8B-ACC8-4405-861B-21E9C8163685}">
      <dgm:prSet/>
      <dgm:spPr/>
      <dgm:t>
        <a:bodyPr/>
        <a:lstStyle/>
        <a:p>
          <a:endParaRPr lang="en-US"/>
        </a:p>
      </dgm:t>
    </dgm:pt>
    <dgm:pt modelId="{6E6F6C3A-2C2B-4ACE-BCD8-C1E3762FC2D3}" type="pres">
      <dgm:prSet presAssocID="{1A48EE4A-E3AA-47CC-B919-ADF0DE59791B}" presName="diagram" presStyleCnt="0">
        <dgm:presLayoutVars>
          <dgm:chPref val="1"/>
          <dgm:dir/>
          <dgm:animOne val="branch"/>
          <dgm:animLvl val="lvl"/>
          <dgm:resizeHandles val="exact"/>
        </dgm:presLayoutVars>
      </dgm:prSet>
      <dgm:spPr/>
    </dgm:pt>
    <dgm:pt modelId="{098B3A70-31A4-4127-9ECB-E11C47EA5E29}" type="pres">
      <dgm:prSet presAssocID="{293C0C2A-02EE-43A4-97AF-A39AFFF6B86C}" presName="root1" presStyleCnt="0"/>
      <dgm:spPr/>
    </dgm:pt>
    <dgm:pt modelId="{2B064D31-A611-460E-8B39-B89644EA0DDE}" type="pres">
      <dgm:prSet presAssocID="{293C0C2A-02EE-43A4-97AF-A39AFFF6B86C}" presName="LevelOneTextNode" presStyleLbl="node0" presStyleIdx="0" presStyleCnt="1" custLinFactNeighborX="-36522">
        <dgm:presLayoutVars>
          <dgm:chPref val="3"/>
        </dgm:presLayoutVars>
      </dgm:prSet>
      <dgm:spPr/>
    </dgm:pt>
    <dgm:pt modelId="{635C0BC9-6866-4741-9255-3F4D39D9D5FC}" type="pres">
      <dgm:prSet presAssocID="{293C0C2A-02EE-43A4-97AF-A39AFFF6B86C}" presName="level2hierChild" presStyleCnt="0"/>
      <dgm:spPr/>
    </dgm:pt>
    <dgm:pt modelId="{85E8073B-4289-47E3-8B63-C7F3C8661779}" type="pres">
      <dgm:prSet presAssocID="{467E5B6C-26D2-49CD-A74E-4D8E28E8F72F}" presName="conn2-1" presStyleLbl="parChTrans1D2" presStyleIdx="0" presStyleCnt="4"/>
      <dgm:spPr/>
    </dgm:pt>
    <dgm:pt modelId="{B94696A0-AD97-44B7-B1E4-B7B8BC8544E0}" type="pres">
      <dgm:prSet presAssocID="{467E5B6C-26D2-49CD-A74E-4D8E28E8F72F}" presName="connTx" presStyleLbl="parChTrans1D2" presStyleIdx="0" presStyleCnt="4"/>
      <dgm:spPr/>
    </dgm:pt>
    <dgm:pt modelId="{FDA5655F-62D7-4B03-AE46-D004B00BAB75}" type="pres">
      <dgm:prSet presAssocID="{46D13E99-C5CA-4766-8AA5-1DD3D43ECFE1}" presName="root2" presStyleCnt="0"/>
      <dgm:spPr/>
    </dgm:pt>
    <dgm:pt modelId="{2D7778F7-F963-4FF9-928B-4C317B0CD69A}" type="pres">
      <dgm:prSet presAssocID="{46D13E99-C5CA-4766-8AA5-1DD3D43ECFE1}" presName="LevelTwoTextNode" presStyleLbl="node2" presStyleIdx="0" presStyleCnt="4">
        <dgm:presLayoutVars>
          <dgm:chPref val="3"/>
        </dgm:presLayoutVars>
      </dgm:prSet>
      <dgm:spPr/>
    </dgm:pt>
    <dgm:pt modelId="{BA61C840-8811-4951-8BE1-E59C85C11E20}" type="pres">
      <dgm:prSet presAssocID="{46D13E99-C5CA-4766-8AA5-1DD3D43ECFE1}" presName="level3hierChild" presStyleCnt="0"/>
      <dgm:spPr/>
    </dgm:pt>
    <dgm:pt modelId="{EA229A66-C300-403C-B941-E2995B7D8A4E}" type="pres">
      <dgm:prSet presAssocID="{B48B326C-534E-4A1E-B5A6-9172A37C2299}" presName="conn2-1" presStyleLbl="parChTrans1D2" presStyleIdx="1" presStyleCnt="4"/>
      <dgm:spPr/>
    </dgm:pt>
    <dgm:pt modelId="{CC71A5E0-1A16-442E-82E2-815C6496107D}" type="pres">
      <dgm:prSet presAssocID="{B48B326C-534E-4A1E-B5A6-9172A37C2299}" presName="connTx" presStyleLbl="parChTrans1D2" presStyleIdx="1" presStyleCnt="4"/>
      <dgm:spPr/>
    </dgm:pt>
    <dgm:pt modelId="{CE85B0EB-C053-4728-8C5A-03B5F8CFF1EC}" type="pres">
      <dgm:prSet presAssocID="{DF69E80D-9D57-4C06-908D-3B2971923A08}" presName="root2" presStyleCnt="0"/>
      <dgm:spPr/>
    </dgm:pt>
    <dgm:pt modelId="{1FCC84B1-F72F-4DB7-8B72-5C0DD1B012AE}" type="pres">
      <dgm:prSet presAssocID="{DF69E80D-9D57-4C06-908D-3B2971923A08}" presName="LevelTwoTextNode" presStyleLbl="node2" presStyleIdx="1" presStyleCnt="4">
        <dgm:presLayoutVars>
          <dgm:chPref val="3"/>
        </dgm:presLayoutVars>
      </dgm:prSet>
      <dgm:spPr/>
    </dgm:pt>
    <dgm:pt modelId="{E10EBE25-3957-4130-BFA0-9A9DB830686C}" type="pres">
      <dgm:prSet presAssocID="{DF69E80D-9D57-4C06-908D-3B2971923A08}" presName="level3hierChild" presStyleCnt="0"/>
      <dgm:spPr/>
    </dgm:pt>
    <dgm:pt modelId="{EF414EF7-B051-4A21-8505-238CEFE25D2C}" type="pres">
      <dgm:prSet presAssocID="{20817E97-0D46-42C2-A31B-39547A3067F0}" presName="conn2-1" presStyleLbl="parChTrans1D2" presStyleIdx="2" presStyleCnt="4"/>
      <dgm:spPr/>
    </dgm:pt>
    <dgm:pt modelId="{5D75C62B-54AE-4ED3-8A21-69A5FB277291}" type="pres">
      <dgm:prSet presAssocID="{20817E97-0D46-42C2-A31B-39547A3067F0}" presName="connTx" presStyleLbl="parChTrans1D2" presStyleIdx="2" presStyleCnt="4"/>
      <dgm:spPr/>
    </dgm:pt>
    <dgm:pt modelId="{227561B0-C3EF-4C64-B1EE-8ECF9C5286D6}" type="pres">
      <dgm:prSet presAssocID="{91127AAE-ADBA-4F80-A9B8-C8C7E1A4A0BE}" presName="root2" presStyleCnt="0"/>
      <dgm:spPr/>
    </dgm:pt>
    <dgm:pt modelId="{FC456CB9-2E29-45FD-97F9-3E7D17BE2E67}" type="pres">
      <dgm:prSet presAssocID="{91127AAE-ADBA-4F80-A9B8-C8C7E1A4A0BE}" presName="LevelTwoTextNode" presStyleLbl="node2" presStyleIdx="2" presStyleCnt="4">
        <dgm:presLayoutVars>
          <dgm:chPref val="3"/>
        </dgm:presLayoutVars>
      </dgm:prSet>
      <dgm:spPr/>
    </dgm:pt>
    <dgm:pt modelId="{7FFE05A7-5958-4167-8187-AEC4BCE6E906}" type="pres">
      <dgm:prSet presAssocID="{91127AAE-ADBA-4F80-A9B8-C8C7E1A4A0BE}" presName="level3hierChild" presStyleCnt="0"/>
      <dgm:spPr/>
    </dgm:pt>
    <dgm:pt modelId="{90FF66C3-68C1-49A7-8401-1D1F67846B19}" type="pres">
      <dgm:prSet presAssocID="{581EAD66-7CD7-4119-B687-ACD2F0449CAA}" presName="conn2-1" presStyleLbl="parChTrans1D2" presStyleIdx="3" presStyleCnt="4"/>
      <dgm:spPr/>
    </dgm:pt>
    <dgm:pt modelId="{06D0D45D-6666-4FCF-9FCF-A5938B42C575}" type="pres">
      <dgm:prSet presAssocID="{581EAD66-7CD7-4119-B687-ACD2F0449CAA}" presName="connTx" presStyleLbl="parChTrans1D2" presStyleIdx="3" presStyleCnt="4"/>
      <dgm:spPr/>
    </dgm:pt>
    <dgm:pt modelId="{19D2F241-E15B-496B-803F-8C631B7B4C54}" type="pres">
      <dgm:prSet presAssocID="{9A81433C-1D48-43AD-95D0-8B4D723535AD}" presName="root2" presStyleCnt="0"/>
      <dgm:spPr/>
    </dgm:pt>
    <dgm:pt modelId="{6C9DF103-7EB3-40CF-9062-6477BA7B822D}" type="pres">
      <dgm:prSet presAssocID="{9A81433C-1D48-43AD-95D0-8B4D723535AD}" presName="LevelTwoTextNode" presStyleLbl="node2" presStyleIdx="3" presStyleCnt="4">
        <dgm:presLayoutVars>
          <dgm:chPref val="3"/>
        </dgm:presLayoutVars>
      </dgm:prSet>
      <dgm:spPr/>
    </dgm:pt>
    <dgm:pt modelId="{A6D8CCD1-C38D-43B4-8CCC-BEDCDEE1E701}" type="pres">
      <dgm:prSet presAssocID="{9A81433C-1D48-43AD-95D0-8B4D723535AD}" presName="level3hierChild" presStyleCnt="0"/>
      <dgm:spPr/>
    </dgm:pt>
  </dgm:ptLst>
  <dgm:cxnLst>
    <dgm:cxn modelId="{B3706903-2D72-4D27-A0BE-DFA5CC10FD2A}" srcId="{293C0C2A-02EE-43A4-97AF-A39AFFF6B86C}" destId="{DF69E80D-9D57-4C06-908D-3B2971923A08}" srcOrd="1" destOrd="0" parTransId="{B48B326C-534E-4A1E-B5A6-9172A37C2299}" sibTransId="{FF33B01D-F462-42CC-AD71-1DD3E970977D}"/>
    <dgm:cxn modelId="{95398A11-11B2-4B17-86D4-20C056233E5F}" type="presOf" srcId="{B48B326C-534E-4A1E-B5A6-9172A37C2299}" destId="{CC71A5E0-1A16-442E-82E2-815C6496107D}" srcOrd="1" destOrd="0" presId="urn:microsoft.com/office/officeart/2005/8/layout/hierarchy2"/>
    <dgm:cxn modelId="{C5A6011B-98EA-47D8-B3F5-925BEE7A02E6}" type="presOf" srcId="{20817E97-0D46-42C2-A31B-39547A3067F0}" destId="{5D75C62B-54AE-4ED3-8A21-69A5FB277291}" srcOrd="1" destOrd="0" presId="urn:microsoft.com/office/officeart/2005/8/layout/hierarchy2"/>
    <dgm:cxn modelId="{978A8F27-BAF1-4006-A28B-65FA7B3E7736}" type="presOf" srcId="{1A48EE4A-E3AA-47CC-B919-ADF0DE59791B}" destId="{6E6F6C3A-2C2B-4ACE-BCD8-C1E3762FC2D3}" srcOrd="0" destOrd="0" presId="urn:microsoft.com/office/officeart/2005/8/layout/hierarchy2"/>
    <dgm:cxn modelId="{0929F528-35BB-4DAD-9B5A-1A02A87E985A}" type="presOf" srcId="{467E5B6C-26D2-49CD-A74E-4D8E28E8F72F}" destId="{85E8073B-4289-47E3-8B63-C7F3C8661779}" srcOrd="0" destOrd="0" presId="urn:microsoft.com/office/officeart/2005/8/layout/hierarchy2"/>
    <dgm:cxn modelId="{16237564-CCC4-429F-B6D0-E422BE6F9439}" type="presOf" srcId="{581EAD66-7CD7-4119-B687-ACD2F0449CAA}" destId="{90FF66C3-68C1-49A7-8401-1D1F67846B19}" srcOrd="0" destOrd="0" presId="urn:microsoft.com/office/officeart/2005/8/layout/hierarchy2"/>
    <dgm:cxn modelId="{84BBBE46-CE98-40CA-B470-F085F0358485}" type="presOf" srcId="{467E5B6C-26D2-49CD-A74E-4D8E28E8F72F}" destId="{B94696A0-AD97-44B7-B1E4-B7B8BC8544E0}" srcOrd="1" destOrd="0" presId="urn:microsoft.com/office/officeart/2005/8/layout/hierarchy2"/>
    <dgm:cxn modelId="{7B3D2853-2230-41FD-8438-D9C9D164C0D5}" type="presOf" srcId="{DF69E80D-9D57-4C06-908D-3B2971923A08}" destId="{1FCC84B1-F72F-4DB7-8B72-5C0DD1B012AE}" srcOrd="0" destOrd="0" presId="urn:microsoft.com/office/officeart/2005/8/layout/hierarchy2"/>
    <dgm:cxn modelId="{F3A63A7E-BD5A-4BA6-BEF2-0ADA65FC4B0B}" type="presOf" srcId="{581EAD66-7CD7-4119-B687-ACD2F0449CAA}" destId="{06D0D45D-6666-4FCF-9FCF-A5938B42C575}" srcOrd="1" destOrd="0" presId="urn:microsoft.com/office/officeart/2005/8/layout/hierarchy2"/>
    <dgm:cxn modelId="{40607E84-C348-43DB-BF49-FCA0640432D1}" srcId="{293C0C2A-02EE-43A4-97AF-A39AFFF6B86C}" destId="{91127AAE-ADBA-4F80-A9B8-C8C7E1A4A0BE}" srcOrd="2" destOrd="0" parTransId="{20817E97-0D46-42C2-A31B-39547A3067F0}" sibTransId="{BF4D80A0-CF4B-449A-AC81-6C0C5B2FC7DF}"/>
    <dgm:cxn modelId="{8E98048A-4310-4045-8203-FBFD0D18C227}" type="presOf" srcId="{91127AAE-ADBA-4F80-A9B8-C8C7E1A4A0BE}" destId="{FC456CB9-2E29-45FD-97F9-3E7D17BE2E67}" srcOrd="0" destOrd="0" presId="urn:microsoft.com/office/officeart/2005/8/layout/hierarchy2"/>
    <dgm:cxn modelId="{D7601D8B-ACC8-4405-861B-21E9C8163685}" srcId="{293C0C2A-02EE-43A4-97AF-A39AFFF6B86C}" destId="{9A81433C-1D48-43AD-95D0-8B4D723535AD}" srcOrd="3" destOrd="0" parTransId="{581EAD66-7CD7-4119-B687-ACD2F0449CAA}" sibTransId="{A508D8BB-FEEB-485E-B874-10170B7D3AD8}"/>
    <dgm:cxn modelId="{15116CA3-035F-4183-AEAA-4D78E7E699F3}" type="presOf" srcId="{9A81433C-1D48-43AD-95D0-8B4D723535AD}" destId="{6C9DF103-7EB3-40CF-9062-6477BA7B822D}" srcOrd="0" destOrd="0" presId="urn:microsoft.com/office/officeart/2005/8/layout/hierarchy2"/>
    <dgm:cxn modelId="{71C90DA9-416A-46EF-A9B5-FE8128B6DF6E}" srcId="{1A48EE4A-E3AA-47CC-B919-ADF0DE59791B}" destId="{293C0C2A-02EE-43A4-97AF-A39AFFF6B86C}" srcOrd="0" destOrd="0" parTransId="{708C9770-AB52-4FC0-BF73-06DCF8C0D7E4}" sibTransId="{FDF29A73-BB38-4B0E-B5F6-DEF6361C29CC}"/>
    <dgm:cxn modelId="{0EE964AF-FD46-4FCC-AE42-69DD841367B3}" type="presOf" srcId="{20817E97-0D46-42C2-A31B-39547A3067F0}" destId="{EF414EF7-B051-4A21-8505-238CEFE25D2C}" srcOrd="0" destOrd="0" presId="urn:microsoft.com/office/officeart/2005/8/layout/hierarchy2"/>
    <dgm:cxn modelId="{02DC91C7-6F72-4AAE-8227-6D0B825FEA8D}" srcId="{293C0C2A-02EE-43A4-97AF-A39AFFF6B86C}" destId="{46D13E99-C5CA-4766-8AA5-1DD3D43ECFE1}" srcOrd="0" destOrd="0" parTransId="{467E5B6C-26D2-49CD-A74E-4D8E28E8F72F}" sibTransId="{2730B0B7-6631-416E-99E2-355DA16D6932}"/>
    <dgm:cxn modelId="{679D76D4-29F7-4033-B53C-49B6B5198ACA}" type="presOf" srcId="{293C0C2A-02EE-43A4-97AF-A39AFFF6B86C}" destId="{2B064D31-A611-460E-8B39-B89644EA0DDE}" srcOrd="0" destOrd="0" presId="urn:microsoft.com/office/officeart/2005/8/layout/hierarchy2"/>
    <dgm:cxn modelId="{633D41E0-E465-4924-93F3-A8D61A9CAC4F}" type="presOf" srcId="{46D13E99-C5CA-4766-8AA5-1DD3D43ECFE1}" destId="{2D7778F7-F963-4FF9-928B-4C317B0CD69A}" srcOrd="0" destOrd="0" presId="urn:microsoft.com/office/officeart/2005/8/layout/hierarchy2"/>
    <dgm:cxn modelId="{CC4656F4-9152-4617-9B96-7F628A962BA8}" type="presOf" srcId="{B48B326C-534E-4A1E-B5A6-9172A37C2299}" destId="{EA229A66-C300-403C-B941-E2995B7D8A4E}" srcOrd="0" destOrd="0" presId="urn:microsoft.com/office/officeart/2005/8/layout/hierarchy2"/>
    <dgm:cxn modelId="{AC9D8B19-293B-467A-98D2-4E15DC12968C}" type="presParOf" srcId="{6E6F6C3A-2C2B-4ACE-BCD8-C1E3762FC2D3}" destId="{098B3A70-31A4-4127-9ECB-E11C47EA5E29}" srcOrd="0" destOrd="0" presId="urn:microsoft.com/office/officeart/2005/8/layout/hierarchy2"/>
    <dgm:cxn modelId="{B28C889E-A7B0-4013-BE33-C38D4C60F9F2}" type="presParOf" srcId="{098B3A70-31A4-4127-9ECB-E11C47EA5E29}" destId="{2B064D31-A611-460E-8B39-B89644EA0DDE}" srcOrd="0" destOrd="0" presId="urn:microsoft.com/office/officeart/2005/8/layout/hierarchy2"/>
    <dgm:cxn modelId="{7D19D111-E83E-44A8-93D7-01EA97538F5B}" type="presParOf" srcId="{098B3A70-31A4-4127-9ECB-E11C47EA5E29}" destId="{635C0BC9-6866-4741-9255-3F4D39D9D5FC}" srcOrd="1" destOrd="0" presId="urn:microsoft.com/office/officeart/2005/8/layout/hierarchy2"/>
    <dgm:cxn modelId="{A2D2FEEA-31F1-4249-86F4-29504DB602B3}" type="presParOf" srcId="{635C0BC9-6866-4741-9255-3F4D39D9D5FC}" destId="{85E8073B-4289-47E3-8B63-C7F3C8661779}" srcOrd="0" destOrd="0" presId="urn:microsoft.com/office/officeart/2005/8/layout/hierarchy2"/>
    <dgm:cxn modelId="{74D8028D-868B-4D94-9B78-2569714195AB}" type="presParOf" srcId="{85E8073B-4289-47E3-8B63-C7F3C8661779}" destId="{B94696A0-AD97-44B7-B1E4-B7B8BC8544E0}" srcOrd="0" destOrd="0" presId="urn:microsoft.com/office/officeart/2005/8/layout/hierarchy2"/>
    <dgm:cxn modelId="{133B5030-DFE5-44A4-B0F1-181CFFC1A9A7}" type="presParOf" srcId="{635C0BC9-6866-4741-9255-3F4D39D9D5FC}" destId="{FDA5655F-62D7-4B03-AE46-D004B00BAB75}" srcOrd="1" destOrd="0" presId="urn:microsoft.com/office/officeart/2005/8/layout/hierarchy2"/>
    <dgm:cxn modelId="{19403001-CBD5-4016-8BC8-921F6E2AC6F6}" type="presParOf" srcId="{FDA5655F-62D7-4B03-AE46-D004B00BAB75}" destId="{2D7778F7-F963-4FF9-928B-4C317B0CD69A}" srcOrd="0" destOrd="0" presId="urn:microsoft.com/office/officeart/2005/8/layout/hierarchy2"/>
    <dgm:cxn modelId="{A698720C-5869-4343-B590-1259F4CBDB8A}" type="presParOf" srcId="{FDA5655F-62D7-4B03-AE46-D004B00BAB75}" destId="{BA61C840-8811-4951-8BE1-E59C85C11E20}" srcOrd="1" destOrd="0" presId="urn:microsoft.com/office/officeart/2005/8/layout/hierarchy2"/>
    <dgm:cxn modelId="{D8A631AE-7C91-4C7A-80D6-91633B6CACD2}" type="presParOf" srcId="{635C0BC9-6866-4741-9255-3F4D39D9D5FC}" destId="{EA229A66-C300-403C-B941-E2995B7D8A4E}" srcOrd="2" destOrd="0" presId="urn:microsoft.com/office/officeart/2005/8/layout/hierarchy2"/>
    <dgm:cxn modelId="{EDD7A88C-77DB-475B-80DC-990117EAAC24}" type="presParOf" srcId="{EA229A66-C300-403C-B941-E2995B7D8A4E}" destId="{CC71A5E0-1A16-442E-82E2-815C6496107D}" srcOrd="0" destOrd="0" presId="urn:microsoft.com/office/officeart/2005/8/layout/hierarchy2"/>
    <dgm:cxn modelId="{EF611DD0-1C03-4032-80AE-9D75428A9053}" type="presParOf" srcId="{635C0BC9-6866-4741-9255-3F4D39D9D5FC}" destId="{CE85B0EB-C053-4728-8C5A-03B5F8CFF1EC}" srcOrd="3" destOrd="0" presId="urn:microsoft.com/office/officeart/2005/8/layout/hierarchy2"/>
    <dgm:cxn modelId="{AF8464F3-3205-4BA5-B88D-155E41E8EFCF}" type="presParOf" srcId="{CE85B0EB-C053-4728-8C5A-03B5F8CFF1EC}" destId="{1FCC84B1-F72F-4DB7-8B72-5C0DD1B012AE}" srcOrd="0" destOrd="0" presId="urn:microsoft.com/office/officeart/2005/8/layout/hierarchy2"/>
    <dgm:cxn modelId="{E805A027-F8E6-4724-94FF-BE91E3BB57B0}" type="presParOf" srcId="{CE85B0EB-C053-4728-8C5A-03B5F8CFF1EC}" destId="{E10EBE25-3957-4130-BFA0-9A9DB830686C}" srcOrd="1" destOrd="0" presId="urn:microsoft.com/office/officeart/2005/8/layout/hierarchy2"/>
    <dgm:cxn modelId="{033F0FDE-EABE-4A70-BAF6-990FBF52A024}" type="presParOf" srcId="{635C0BC9-6866-4741-9255-3F4D39D9D5FC}" destId="{EF414EF7-B051-4A21-8505-238CEFE25D2C}" srcOrd="4" destOrd="0" presId="urn:microsoft.com/office/officeart/2005/8/layout/hierarchy2"/>
    <dgm:cxn modelId="{E1207246-1885-445E-9ED5-A5B7CD5E4F32}" type="presParOf" srcId="{EF414EF7-B051-4A21-8505-238CEFE25D2C}" destId="{5D75C62B-54AE-4ED3-8A21-69A5FB277291}" srcOrd="0" destOrd="0" presId="urn:microsoft.com/office/officeart/2005/8/layout/hierarchy2"/>
    <dgm:cxn modelId="{39B57C04-715E-4196-9FFD-45BD75D32C6E}" type="presParOf" srcId="{635C0BC9-6866-4741-9255-3F4D39D9D5FC}" destId="{227561B0-C3EF-4C64-B1EE-8ECF9C5286D6}" srcOrd="5" destOrd="0" presId="urn:microsoft.com/office/officeart/2005/8/layout/hierarchy2"/>
    <dgm:cxn modelId="{581062C9-3914-47F4-B0AB-EB198000032E}" type="presParOf" srcId="{227561B0-C3EF-4C64-B1EE-8ECF9C5286D6}" destId="{FC456CB9-2E29-45FD-97F9-3E7D17BE2E67}" srcOrd="0" destOrd="0" presId="urn:microsoft.com/office/officeart/2005/8/layout/hierarchy2"/>
    <dgm:cxn modelId="{C19CC17A-A46F-4019-94EF-F1A60C5AD4CD}" type="presParOf" srcId="{227561B0-C3EF-4C64-B1EE-8ECF9C5286D6}" destId="{7FFE05A7-5958-4167-8187-AEC4BCE6E906}" srcOrd="1" destOrd="0" presId="urn:microsoft.com/office/officeart/2005/8/layout/hierarchy2"/>
    <dgm:cxn modelId="{6796AD2B-C5DE-43FB-BC89-487909ABE9C8}" type="presParOf" srcId="{635C0BC9-6866-4741-9255-3F4D39D9D5FC}" destId="{90FF66C3-68C1-49A7-8401-1D1F67846B19}" srcOrd="6" destOrd="0" presId="urn:microsoft.com/office/officeart/2005/8/layout/hierarchy2"/>
    <dgm:cxn modelId="{7FB42D57-7FE4-4236-BC9C-FA7DBD39C76E}" type="presParOf" srcId="{90FF66C3-68C1-49A7-8401-1D1F67846B19}" destId="{06D0D45D-6666-4FCF-9FCF-A5938B42C575}" srcOrd="0" destOrd="0" presId="urn:microsoft.com/office/officeart/2005/8/layout/hierarchy2"/>
    <dgm:cxn modelId="{669374D3-4BA6-4676-8024-E22EE9A0E61C}" type="presParOf" srcId="{635C0BC9-6866-4741-9255-3F4D39D9D5FC}" destId="{19D2F241-E15B-496B-803F-8C631B7B4C54}" srcOrd="7" destOrd="0" presId="urn:microsoft.com/office/officeart/2005/8/layout/hierarchy2"/>
    <dgm:cxn modelId="{D2F2D0A5-46A4-432D-AF76-E67FE853F942}" type="presParOf" srcId="{19D2F241-E15B-496B-803F-8C631B7B4C54}" destId="{6C9DF103-7EB3-40CF-9062-6477BA7B822D}" srcOrd="0" destOrd="0" presId="urn:microsoft.com/office/officeart/2005/8/layout/hierarchy2"/>
    <dgm:cxn modelId="{00C0D57C-E79D-40FB-9E05-460F137F399A}" type="presParOf" srcId="{19D2F241-E15B-496B-803F-8C631B7B4C54}" destId="{A6D8CCD1-C38D-43B4-8CCC-BEDCDEE1E70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9E5A4-FA0A-4D33-BB51-6F4D3280C1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DAA80D3-21AB-4CF5-88A1-02BB09CA786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4400" dirty="0">
              <a:latin typeface="Times New Roman" pitchFamily="18" charset="0"/>
              <a:cs typeface="Times New Roman" pitchFamily="18" charset="0"/>
            </a:rPr>
            <a:t>Statistics</a:t>
          </a:r>
        </a:p>
      </dgm:t>
    </dgm:pt>
    <dgm:pt modelId="{21698F30-51DA-4706-9393-4E53915F683A}" type="parTrans" cxnId="{ECD41F98-0405-41B8-A908-39A1FB1245C6}">
      <dgm:prSet/>
      <dgm:spPr/>
      <dgm:t>
        <a:bodyPr/>
        <a:lstStyle/>
        <a:p>
          <a:endParaRPr lang="en-US"/>
        </a:p>
      </dgm:t>
    </dgm:pt>
    <dgm:pt modelId="{265F3F7B-279A-4373-A6BE-46B145DCCDF3}" type="sibTrans" cxnId="{ECD41F98-0405-41B8-A908-39A1FB1245C6}">
      <dgm:prSet/>
      <dgm:spPr/>
      <dgm:t>
        <a:bodyPr/>
        <a:lstStyle/>
        <a:p>
          <a:endParaRPr lang="en-US"/>
        </a:p>
      </dgm:t>
    </dgm:pt>
    <dgm:pt modelId="{1C3DAC81-75ED-4EFF-BC99-1462B28432B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3200" b="1" dirty="0">
              <a:latin typeface="Times New Roman" pitchFamily="18" charset="0"/>
              <a:cs typeface="Times New Roman" pitchFamily="18" charset="0"/>
            </a:rPr>
            <a:t>Descriptive statistics</a:t>
          </a:r>
        </a:p>
        <a:p>
          <a:r>
            <a:rPr lang="en-US" sz="2400" dirty="0">
              <a:latin typeface="Times New Roman" pitchFamily="18" charset="0"/>
              <a:cs typeface="Times New Roman" pitchFamily="18" charset="0"/>
            </a:rPr>
            <a:t>Organizing, summarizing and presentation of </a:t>
          </a:r>
          <a:r>
            <a:rPr lang="en-US" sz="2400" dirty="0">
              <a:solidFill>
                <a:schemeClr val="bg1"/>
              </a:solidFill>
              <a:latin typeface="Times New Roman" pitchFamily="18" charset="0"/>
              <a:cs typeface="Times New Roman" pitchFamily="18" charset="0"/>
            </a:rPr>
            <a:t>data</a:t>
          </a:r>
        </a:p>
      </dgm:t>
    </dgm:pt>
    <dgm:pt modelId="{2B34EBB6-EA87-4F9D-BFF7-216D6F13BC68}" type="parTrans" cxnId="{53425563-75B1-4B6E-BA0E-E6143C329A7E}">
      <dgm:prSet/>
      <dgm:spPr/>
      <dgm:t>
        <a:bodyPr/>
        <a:lstStyle/>
        <a:p>
          <a:endParaRPr lang="en-US"/>
        </a:p>
      </dgm:t>
    </dgm:pt>
    <dgm:pt modelId="{C49BB681-7439-4190-A53D-F6D002668241}" type="sibTrans" cxnId="{53425563-75B1-4B6E-BA0E-E6143C329A7E}">
      <dgm:prSet/>
      <dgm:spPr/>
      <dgm:t>
        <a:bodyPr/>
        <a:lstStyle/>
        <a:p>
          <a:endParaRPr lang="en-US"/>
        </a:p>
      </dgm:t>
    </dgm:pt>
    <dgm:pt modelId="{E77C36F8-4FE8-424C-8130-D34B6203BB8B}">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3200" b="1" dirty="0">
              <a:latin typeface="Times New Roman" pitchFamily="18" charset="0"/>
              <a:cs typeface="Times New Roman" pitchFamily="18" charset="0"/>
            </a:rPr>
            <a:t>Inferential statistics</a:t>
          </a:r>
        </a:p>
        <a:p>
          <a:r>
            <a:rPr lang="en-US" sz="2400" dirty="0">
              <a:latin typeface="Times New Roman" pitchFamily="18" charset="0"/>
              <a:cs typeface="Times New Roman" pitchFamily="18" charset="0"/>
            </a:rPr>
            <a:t>Methods to analyze </a:t>
          </a:r>
          <a:r>
            <a:rPr lang="en-US" sz="2400" dirty="0">
              <a:solidFill>
                <a:schemeClr val="bg1"/>
              </a:solidFill>
              <a:latin typeface="Times New Roman" pitchFamily="18" charset="0"/>
              <a:cs typeface="Times New Roman" pitchFamily="18" charset="0"/>
            </a:rPr>
            <a:t>data</a:t>
          </a:r>
          <a:r>
            <a:rPr lang="en-US" sz="2400" dirty="0">
              <a:latin typeface="Times New Roman" pitchFamily="18" charset="0"/>
              <a:cs typeface="Times New Roman" pitchFamily="18" charset="0"/>
            </a:rPr>
            <a:t> to draw conclusion and assess their reliability with a certain level of confidence. It includes estimation and test of hypotheses.</a:t>
          </a:r>
        </a:p>
        <a:p>
          <a:endParaRPr lang="en-US" sz="2100" dirty="0">
            <a:latin typeface="Times New Roman" pitchFamily="18" charset="0"/>
            <a:cs typeface="Times New Roman" pitchFamily="18" charset="0"/>
          </a:endParaRPr>
        </a:p>
      </dgm:t>
    </dgm:pt>
    <dgm:pt modelId="{F0C90E73-95A5-4744-8615-40460616B144}" type="parTrans" cxnId="{EAD71E05-3E0D-44FA-91B4-0B6E895C2BF5}">
      <dgm:prSet/>
      <dgm:spPr/>
      <dgm:t>
        <a:bodyPr/>
        <a:lstStyle/>
        <a:p>
          <a:endParaRPr lang="en-US"/>
        </a:p>
      </dgm:t>
    </dgm:pt>
    <dgm:pt modelId="{9D2F0D2D-34E6-4DDE-BF47-8DBA0FC1FB54}" type="sibTrans" cxnId="{EAD71E05-3E0D-44FA-91B4-0B6E895C2BF5}">
      <dgm:prSet/>
      <dgm:spPr/>
      <dgm:t>
        <a:bodyPr/>
        <a:lstStyle/>
        <a:p>
          <a:endParaRPr lang="en-US"/>
        </a:p>
      </dgm:t>
    </dgm:pt>
    <dgm:pt modelId="{B047065F-65DB-468C-833B-47C4E66F1529}" type="pres">
      <dgm:prSet presAssocID="{20E9E5A4-FA0A-4D33-BB51-6F4D3280C15C}" presName="hierChild1" presStyleCnt="0">
        <dgm:presLayoutVars>
          <dgm:orgChart val="1"/>
          <dgm:chPref val="1"/>
          <dgm:dir/>
          <dgm:animOne val="branch"/>
          <dgm:animLvl val="lvl"/>
          <dgm:resizeHandles/>
        </dgm:presLayoutVars>
      </dgm:prSet>
      <dgm:spPr/>
    </dgm:pt>
    <dgm:pt modelId="{486D2EDC-4D24-4985-BD80-07411FDA4A30}" type="pres">
      <dgm:prSet presAssocID="{EDAA80D3-21AB-4CF5-88A1-02BB09CA7867}" presName="hierRoot1" presStyleCnt="0">
        <dgm:presLayoutVars>
          <dgm:hierBranch val="init"/>
        </dgm:presLayoutVars>
      </dgm:prSet>
      <dgm:spPr/>
    </dgm:pt>
    <dgm:pt modelId="{E95CE2F4-62AB-4F25-9BDB-41DAF57AB26A}" type="pres">
      <dgm:prSet presAssocID="{EDAA80D3-21AB-4CF5-88A1-02BB09CA7867}" presName="rootComposite1" presStyleCnt="0"/>
      <dgm:spPr/>
    </dgm:pt>
    <dgm:pt modelId="{5F7D41AC-3905-42A7-B940-41CBCC52D434}" type="pres">
      <dgm:prSet presAssocID="{EDAA80D3-21AB-4CF5-88A1-02BB09CA7867}" presName="rootText1" presStyleLbl="node0" presStyleIdx="0" presStyleCnt="1" custScaleX="86964" custScaleY="57321">
        <dgm:presLayoutVars>
          <dgm:chPref val="3"/>
        </dgm:presLayoutVars>
      </dgm:prSet>
      <dgm:spPr/>
    </dgm:pt>
    <dgm:pt modelId="{E25F7CC0-F96C-4D64-8CAD-F41196650218}" type="pres">
      <dgm:prSet presAssocID="{EDAA80D3-21AB-4CF5-88A1-02BB09CA7867}" presName="rootConnector1" presStyleLbl="node1" presStyleIdx="0" presStyleCnt="0"/>
      <dgm:spPr/>
    </dgm:pt>
    <dgm:pt modelId="{153DC2B4-9CEF-49B3-870D-50B1D8553972}" type="pres">
      <dgm:prSet presAssocID="{EDAA80D3-21AB-4CF5-88A1-02BB09CA7867}" presName="hierChild2" presStyleCnt="0"/>
      <dgm:spPr/>
    </dgm:pt>
    <dgm:pt modelId="{86B98009-2090-4A5A-9C37-D581595AC9A0}" type="pres">
      <dgm:prSet presAssocID="{2B34EBB6-EA87-4F9D-BFF7-216D6F13BC68}" presName="Name37" presStyleLbl="parChTrans1D2" presStyleIdx="0" presStyleCnt="2"/>
      <dgm:spPr/>
    </dgm:pt>
    <dgm:pt modelId="{F91E396A-57CC-4C3D-A626-350CAB4ED534}" type="pres">
      <dgm:prSet presAssocID="{1C3DAC81-75ED-4EFF-BC99-1462B28432B6}" presName="hierRoot2" presStyleCnt="0">
        <dgm:presLayoutVars>
          <dgm:hierBranch val="init"/>
        </dgm:presLayoutVars>
      </dgm:prSet>
      <dgm:spPr/>
    </dgm:pt>
    <dgm:pt modelId="{36ABDB6A-6642-42AF-B5F5-A45DC015E88C}" type="pres">
      <dgm:prSet presAssocID="{1C3DAC81-75ED-4EFF-BC99-1462B28432B6}" presName="rootComposite" presStyleCnt="0"/>
      <dgm:spPr/>
    </dgm:pt>
    <dgm:pt modelId="{0093A495-B408-4B8A-89AA-F54E9FA0558E}" type="pres">
      <dgm:prSet presAssocID="{1C3DAC81-75ED-4EFF-BC99-1462B28432B6}" presName="rootText" presStyleLbl="node2" presStyleIdx="0" presStyleCnt="2" custScaleX="127544" custScaleY="163529">
        <dgm:presLayoutVars>
          <dgm:chPref val="3"/>
        </dgm:presLayoutVars>
      </dgm:prSet>
      <dgm:spPr/>
    </dgm:pt>
    <dgm:pt modelId="{A2CD28E1-A792-41BE-84EC-79D748821565}" type="pres">
      <dgm:prSet presAssocID="{1C3DAC81-75ED-4EFF-BC99-1462B28432B6}" presName="rootConnector" presStyleLbl="node2" presStyleIdx="0" presStyleCnt="2"/>
      <dgm:spPr/>
    </dgm:pt>
    <dgm:pt modelId="{6493D9AF-F229-40FB-B564-34DB09811A8C}" type="pres">
      <dgm:prSet presAssocID="{1C3DAC81-75ED-4EFF-BC99-1462B28432B6}" presName="hierChild4" presStyleCnt="0"/>
      <dgm:spPr/>
    </dgm:pt>
    <dgm:pt modelId="{12C3CC17-7EDB-4D72-B9F2-30603488341C}" type="pres">
      <dgm:prSet presAssocID="{1C3DAC81-75ED-4EFF-BC99-1462B28432B6}" presName="hierChild5" presStyleCnt="0"/>
      <dgm:spPr/>
    </dgm:pt>
    <dgm:pt modelId="{46393B0F-59AA-4826-A3B3-8D291AF8174C}" type="pres">
      <dgm:prSet presAssocID="{F0C90E73-95A5-4744-8615-40460616B144}" presName="Name37" presStyleLbl="parChTrans1D2" presStyleIdx="1" presStyleCnt="2"/>
      <dgm:spPr/>
    </dgm:pt>
    <dgm:pt modelId="{AD36D4DF-A1EE-4D4B-A8EC-2293D2142560}" type="pres">
      <dgm:prSet presAssocID="{E77C36F8-4FE8-424C-8130-D34B6203BB8B}" presName="hierRoot2" presStyleCnt="0">
        <dgm:presLayoutVars>
          <dgm:hierBranch val="init"/>
        </dgm:presLayoutVars>
      </dgm:prSet>
      <dgm:spPr/>
    </dgm:pt>
    <dgm:pt modelId="{5B6DC961-8FDB-40AF-B7DF-B97820EF6AAE}" type="pres">
      <dgm:prSet presAssocID="{E77C36F8-4FE8-424C-8130-D34B6203BB8B}" presName="rootComposite" presStyleCnt="0"/>
      <dgm:spPr/>
    </dgm:pt>
    <dgm:pt modelId="{3F389BD6-A852-421A-AC99-4B20D2490542}" type="pres">
      <dgm:prSet presAssocID="{E77C36F8-4FE8-424C-8130-D34B6203BB8B}" presName="rootText" presStyleLbl="node2" presStyleIdx="1" presStyleCnt="2" custScaleX="128906" custScaleY="209497">
        <dgm:presLayoutVars>
          <dgm:chPref val="3"/>
        </dgm:presLayoutVars>
      </dgm:prSet>
      <dgm:spPr/>
    </dgm:pt>
    <dgm:pt modelId="{1EB01178-ABD5-47B4-8281-C73A42877A07}" type="pres">
      <dgm:prSet presAssocID="{E77C36F8-4FE8-424C-8130-D34B6203BB8B}" presName="rootConnector" presStyleLbl="node2" presStyleIdx="1" presStyleCnt="2"/>
      <dgm:spPr/>
    </dgm:pt>
    <dgm:pt modelId="{932B4C2C-BEAD-4995-BEAB-9441F04EDC5B}" type="pres">
      <dgm:prSet presAssocID="{E77C36F8-4FE8-424C-8130-D34B6203BB8B}" presName="hierChild4" presStyleCnt="0"/>
      <dgm:spPr/>
    </dgm:pt>
    <dgm:pt modelId="{E5C5C3FC-CC0D-4F83-98E8-F1349BE7ECAE}" type="pres">
      <dgm:prSet presAssocID="{E77C36F8-4FE8-424C-8130-D34B6203BB8B}" presName="hierChild5" presStyleCnt="0"/>
      <dgm:spPr/>
    </dgm:pt>
    <dgm:pt modelId="{ACB4880B-8590-413D-A469-BC255329D901}" type="pres">
      <dgm:prSet presAssocID="{EDAA80D3-21AB-4CF5-88A1-02BB09CA7867}" presName="hierChild3" presStyleCnt="0"/>
      <dgm:spPr/>
    </dgm:pt>
  </dgm:ptLst>
  <dgm:cxnLst>
    <dgm:cxn modelId="{EAD71E05-3E0D-44FA-91B4-0B6E895C2BF5}" srcId="{EDAA80D3-21AB-4CF5-88A1-02BB09CA7867}" destId="{E77C36F8-4FE8-424C-8130-D34B6203BB8B}" srcOrd="1" destOrd="0" parTransId="{F0C90E73-95A5-4744-8615-40460616B144}" sibTransId="{9D2F0D2D-34E6-4DDE-BF47-8DBA0FC1FB54}"/>
    <dgm:cxn modelId="{D334260D-5E22-402E-B70C-606C1FB05459}" type="presOf" srcId="{20E9E5A4-FA0A-4D33-BB51-6F4D3280C15C}" destId="{B047065F-65DB-468C-833B-47C4E66F1529}" srcOrd="0" destOrd="0" presId="urn:microsoft.com/office/officeart/2005/8/layout/orgChart1"/>
    <dgm:cxn modelId="{1062E00F-B13E-4BDC-83AD-0F74244B5515}" type="presOf" srcId="{F0C90E73-95A5-4744-8615-40460616B144}" destId="{46393B0F-59AA-4826-A3B3-8D291AF8174C}" srcOrd="0" destOrd="0" presId="urn:microsoft.com/office/officeart/2005/8/layout/orgChart1"/>
    <dgm:cxn modelId="{DEC2482E-72F3-474C-83AF-CB37CE29A0B4}" type="presOf" srcId="{1C3DAC81-75ED-4EFF-BC99-1462B28432B6}" destId="{0093A495-B408-4B8A-89AA-F54E9FA0558E}" srcOrd="0" destOrd="0" presId="urn:microsoft.com/office/officeart/2005/8/layout/orgChart1"/>
    <dgm:cxn modelId="{53425563-75B1-4B6E-BA0E-E6143C329A7E}" srcId="{EDAA80D3-21AB-4CF5-88A1-02BB09CA7867}" destId="{1C3DAC81-75ED-4EFF-BC99-1462B28432B6}" srcOrd="0" destOrd="0" parTransId="{2B34EBB6-EA87-4F9D-BFF7-216D6F13BC68}" sibTransId="{C49BB681-7439-4190-A53D-F6D002668241}"/>
    <dgm:cxn modelId="{A67EAD59-6165-4689-B119-6DC228F76916}" type="presOf" srcId="{E77C36F8-4FE8-424C-8130-D34B6203BB8B}" destId="{1EB01178-ABD5-47B4-8281-C73A42877A07}" srcOrd="1" destOrd="0" presId="urn:microsoft.com/office/officeart/2005/8/layout/orgChart1"/>
    <dgm:cxn modelId="{0E8A495A-9ABE-4ADE-88B3-D84550C198B9}" type="presOf" srcId="{2B34EBB6-EA87-4F9D-BFF7-216D6F13BC68}" destId="{86B98009-2090-4A5A-9C37-D581595AC9A0}" srcOrd="0" destOrd="0" presId="urn:microsoft.com/office/officeart/2005/8/layout/orgChart1"/>
    <dgm:cxn modelId="{ACDA8483-CD43-43A5-AF0C-A67AAEDD208B}" type="presOf" srcId="{1C3DAC81-75ED-4EFF-BC99-1462B28432B6}" destId="{A2CD28E1-A792-41BE-84EC-79D748821565}" srcOrd="1" destOrd="0" presId="urn:microsoft.com/office/officeart/2005/8/layout/orgChart1"/>
    <dgm:cxn modelId="{ECD41F98-0405-41B8-A908-39A1FB1245C6}" srcId="{20E9E5A4-FA0A-4D33-BB51-6F4D3280C15C}" destId="{EDAA80D3-21AB-4CF5-88A1-02BB09CA7867}" srcOrd="0" destOrd="0" parTransId="{21698F30-51DA-4706-9393-4E53915F683A}" sibTransId="{265F3F7B-279A-4373-A6BE-46B145DCCDF3}"/>
    <dgm:cxn modelId="{41FABF9A-C71B-46F3-94BA-B9BE304E0A3E}" type="presOf" srcId="{EDAA80D3-21AB-4CF5-88A1-02BB09CA7867}" destId="{5F7D41AC-3905-42A7-B940-41CBCC52D434}" srcOrd="0" destOrd="0" presId="urn:microsoft.com/office/officeart/2005/8/layout/orgChart1"/>
    <dgm:cxn modelId="{41D03FAB-188E-4F8B-9BF3-C1C50C2586C4}" type="presOf" srcId="{E77C36F8-4FE8-424C-8130-D34B6203BB8B}" destId="{3F389BD6-A852-421A-AC99-4B20D2490542}" srcOrd="0" destOrd="0" presId="urn:microsoft.com/office/officeart/2005/8/layout/orgChart1"/>
    <dgm:cxn modelId="{509DFFCF-1009-4C05-8F38-C01C9107E4F9}" type="presOf" srcId="{EDAA80D3-21AB-4CF5-88A1-02BB09CA7867}" destId="{E25F7CC0-F96C-4D64-8CAD-F41196650218}" srcOrd="1" destOrd="0" presId="urn:microsoft.com/office/officeart/2005/8/layout/orgChart1"/>
    <dgm:cxn modelId="{1C005C35-575F-4EA5-BF6D-6C159D28ED2C}" type="presParOf" srcId="{B047065F-65DB-468C-833B-47C4E66F1529}" destId="{486D2EDC-4D24-4985-BD80-07411FDA4A30}" srcOrd="0" destOrd="0" presId="urn:microsoft.com/office/officeart/2005/8/layout/orgChart1"/>
    <dgm:cxn modelId="{39BF5A95-0F97-4A3A-BC97-A0C353C455CE}" type="presParOf" srcId="{486D2EDC-4D24-4985-BD80-07411FDA4A30}" destId="{E95CE2F4-62AB-4F25-9BDB-41DAF57AB26A}" srcOrd="0" destOrd="0" presId="urn:microsoft.com/office/officeart/2005/8/layout/orgChart1"/>
    <dgm:cxn modelId="{2D57F3B9-3D70-4D4C-8008-5AC8756AE329}" type="presParOf" srcId="{E95CE2F4-62AB-4F25-9BDB-41DAF57AB26A}" destId="{5F7D41AC-3905-42A7-B940-41CBCC52D434}" srcOrd="0" destOrd="0" presId="urn:microsoft.com/office/officeart/2005/8/layout/orgChart1"/>
    <dgm:cxn modelId="{CAA19712-EF07-4A05-BE03-F357864AEB76}" type="presParOf" srcId="{E95CE2F4-62AB-4F25-9BDB-41DAF57AB26A}" destId="{E25F7CC0-F96C-4D64-8CAD-F41196650218}" srcOrd="1" destOrd="0" presId="urn:microsoft.com/office/officeart/2005/8/layout/orgChart1"/>
    <dgm:cxn modelId="{8A8168F2-98CC-47FD-AB4E-5B3A828E9787}" type="presParOf" srcId="{486D2EDC-4D24-4985-BD80-07411FDA4A30}" destId="{153DC2B4-9CEF-49B3-870D-50B1D8553972}" srcOrd="1" destOrd="0" presId="urn:microsoft.com/office/officeart/2005/8/layout/orgChart1"/>
    <dgm:cxn modelId="{CC04F7D2-57C2-4E04-97AB-8955A92851D7}" type="presParOf" srcId="{153DC2B4-9CEF-49B3-870D-50B1D8553972}" destId="{86B98009-2090-4A5A-9C37-D581595AC9A0}" srcOrd="0" destOrd="0" presId="urn:microsoft.com/office/officeart/2005/8/layout/orgChart1"/>
    <dgm:cxn modelId="{2FB31D78-292C-4A24-ACDF-181C965E9D49}" type="presParOf" srcId="{153DC2B4-9CEF-49B3-870D-50B1D8553972}" destId="{F91E396A-57CC-4C3D-A626-350CAB4ED534}" srcOrd="1" destOrd="0" presId="urn:microsoft.com/office/officeart/2005/8/layout/orgChart1"/>
    <dgm:cxn modelId="{DA06634A-291E-4741-BCC8-EEAA50E3BCE3}" type="presParOf" srcId="{F91E396A-57CC-4C3D-A626-350CAB4ED534}" destId="{36ABDB6A-6642-42AF-B5F5-A45DC015E88C}" srcOrd="0" destOrd="0" presId="urn:microsoft.com/office/officeart/2005/8/layout/orgChart1"/>
    <dgm:cxn modelId="{8944BD83-B971-4CA8-A174-26DF8B5021F5}" type="presParOf" srcId="{36ABDB6A-6642-42AF-B5F5-A45DC015E88C}" destId="{0093A495-B408-4B8A-89AA-F54E9FA0558E}" srcOrd="0" destOrd="0" presId="urn:microsoft.com/office/officeart/2005/8/layout/orgChart1"/>
    <dgm:cxn modelId="{053C7A40-00F9-4118-859B-2FB95A0CD492}" type="presParOf" srcId="{36ABDB6A-6642-42AF-B5F5-A45DC015E88C}" destId="{A2CD28E1-A792-41BE-84EC-79D748821565}" srcOrd="1" destOrd="0" presId="urn:microsoft.com/office/officeart/2005/8/layout/orgChart1"/>
    <dgm:cxn modelId="{701F3FF8-5B69-410C-B007-0914C8F0168B}" type="presParOf" srcId="{F91E396A-57CC-4C3D-A626-350CAB4ED534}" destId="{6493D9AF-F229-40FB-B564-34DB09811A8C}" srcOrd="1" destOrd="0" presId="urn:microsoft.com/office/officeart/2005/8/layout/orgChart1"/>
    <dgm:cxn modelId="{C886CAAD-C0CA-4E6F-B30E-3AA56DD4B752}" type="presParOf" srcId="{F91E396A-57CC-4C3D-A626-350CAB4ED534}" destId="{12C3CC17-7EDB-4D72-B9F2-30603488341C}" srcOrd="2" destOrd="0" presId="urn:microsoft.com/office/officeart/2005/8/layout/orgChart1"/>
    <dgm:cxn modelId="{3F81A591-61B7-4944-B3C9-E69C5C24C1F0}" type="presParOf" srcId="{153DC2B4-9CEF-49B3-870D-50B1D8553972}" destId="{46393B0F-59AA-4826-A3B3-8D291AF8174C}" srcOrd="2" destOrd="0" presId="urn:microsoft.com/office/officeart/2005/8/layout/orgChart1"/>
    <dgm:cxn modelId="{040674E6-D45F-4CD1-B26C-80BC65C254C9}" type="presParOf" srcId="{153DC2B4-9CEF-49B3-870D-50B1D8553972}" destId="{AD36D4DF-A1EE-4D4B-A8EC-2293D2142560}" srcOrd="3" destOrd="0" presId="urn:microsoft.com/office/officeart/2005/8/layout/orgChart1"/>
    <dgm:cxn modelId="{75E74500-DBAE-4CF8-BD16-DEBD7FDFCA34}" type="presParOf" srcId="{AD36D4DF-A1EE-4D4B-A8EC-2293D2142560}" destId="{5B6DC961-8FDB-40AF-B7DF-B97820EF6AAE}" srcOrd="0" destOrd="0" presId="urn:microsoft.com/office/officeart/2005/8/layout/orgChart1"/>
    <dgm:cxn modelId="{97EB7FF4-4E6F-4F13-81B3-602B8906135C}" type="presParOf" srcId="{5B6DC961-8FDB-40AF-B7DF-B97820EF6AAE}" destId="{3F389BD6-A852-421A-AC99-4B20D2490542}" srcOrd="0" destOrd="0" presId="urn:microsoft.com/office/officeart/2005/8/layout/orgChart1"/>
    <dgm:cxn modelId="{BFCA2912-0030-41B4-BF7E-81E8B4E06347}" type="presParOf" srcId="{5B6DC961-8FDB-40AF-B7DF-B97820EF6AAE}" destId="{1EB01178-ABD5-47B4-8281-C73A42877A07}" srcOrd="1" destOrd="0" presId="urn:microsoft.com/office/officeart/2005/8/layout/orgChart1"/>
    <dgm:cxn modelId="{3FB30336-1D35-4324-BCE0-D0E244305C92}" type="presParOf" srcId="{AD36D4DF-A1EE-4D4B-A8EC-2293D2142560}" destId="{932B4C2C-BEAD-4995-BEAB-9441F04EDC5B}" srcOrd="1" destOrd="0" presId="urn:microsoft.com/office/officeart/2005/8/layout/orgChart1"/>
    <dgm:cxn modelId="{6BC9BF10-931C-43D1-8010-8304A8BE7EEB}" type="presParOf" srcId="{AD36D4DF-A1EE-4D4B-A8EC-2293D2142560}" destId="{E5C5C3FC-CC0D-4F83-98E8-F1349BE7ECAE}" srcOrd="2" destOrd="0" presId="urn:microsoft.com/office/officeart/2005/8/layout/orgChart1"/>
    <dgm:cxn modelId="{FF165081-B04A-4772-B7F6-38282AD828FF}" type="presParOf" srcId="{486D2EDC-4D24-4985-BD80-07411FDA4A30}" destId="{ACB4880B-8590-413D-A469-BC255329D9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95EDE-5404-4A13-A509-06BB1A2AA91E}" type="doc">
      <dgm:prSet loTypeId="urn:microsoft.com/office/officeart/2005/8/layout/orgChart1" loCatId="hierarchy" qsTypeId="urn:microsoft.com/office/officeart/2005/8/quickstyle/simple1" qsCatId="simple" csTypeId="urn:microsoft.com/office/officeart/2005/8/colors/accent6_5" csCatId="accent6" phldr="1"/>
      <dgm:spPr/>
      <dgm:t>
        <a:bodyPr/>
        <a:lstStyle/>
        <a:p>
          <a:endParaRPr lang="en-US"/>
        </a:p>
      </dgm:t>
    </dgm:pt>
    <dgm:pt modelId="{E9411F85-7329-4E71-91A1-67F361ECC6B9}">
      <dgm:prSet phldrT="[Text]" custT="1"/>
      <dgm:spPr/>
      <dgm:t>
        <a:bodyPr/>
        <a:lstStyle/>
        <a:p>
          <a:r>
            <a:rPr lang="en-US" sz="3200" b="1" dirty="0">
              <a:solidFill>
                <a:schemeClr val="tx1"/>
              </a:solidFill>
              <a:latin typeface="Times New Roman" pitchFamily="18" charset="0"/>
              <a:cs typeface="Times New Roman" pitchFamily="18" charset="0"/>
            </a:rPr>
            <a:t>Variable</a:t>
          </a:r>
        </a:p>
        <a:p>
          <a:r>
            <a:rPr lang="en-US" sz="2400" dirty="0">
              <a:solidFill>
                <a:schemeClr val="tx1"/>
              </a:solidFill>
              <a:latin typeface="Times New Roman" pitchFamily="18" charset="0"/>
              <a:cs typeface="Times New Roman" pitchFamily="18" charset="0"/>
            </a:rPr>
            <a:t>″a characteristic of individuals or items″</a:t>
          </a:r>
        </a:p>
      </dgm:t>
    </dgm:pt>
    <dgm:pt modelId="{88A873DA-A34F-428C-B5CD-277269F039B7}" type="parTrans" cxnId="{F593FE83-38B9-44D1-9A32-49908E0E40E4}">
      <dgm:prSet/>
      <dgm:spPr/>
      <dgm:t>
        <a:bodyPr/>
        <a:lstStyle/>
        <a:p>
          <a:endParaRPr lang="en-US" sz="1050">
            <a:solidFill>
              <a:schemeClr val="tx1"/>
            </a:solidFill>
            <a:latin typeface="Times New Roman" pitchFamily="18" charset="0"/>
            <a:cs typeface="Times New Roman" pitchFamily="18" charset="0"/>
          </a:endParaRPr>
        </a:p>
      </dgm:t>
    </dgm:pt>
    <dgm:pt modelId="{B7F069FA-4901-410F-93B2-CC25E5F6B52E}" type="sibTrans" cxnId="{F593FE83-38B9-44D1-9A32-49908E0E40E4}">
      <dgm:prSet/>
      <dgm:spPr/>
      <dgm:t>
        <a:bodyPr/>
        <a:lstStyle/>
        <a:p>
          <a:endParaRPr lang="en-US" sz="1050">
            <a:solidFill>
              <a:schemeClr val="tx1"/>
            </a:solidFill>
            <a:latin typeface="Times New Roman" pitchFamily="18" charset="0"/>
            <a:cs typeface="Times New Roman" pitchFamily="18" charset="0"/>
          </a:endParaRPr>
        </a:p>
      </dgm:t>
    </dgm:pt>
    <dgm:pt modelId="{C423981A-7721-4579-ABEF-938749E2277E}">
      <dgm:prSet phldrT="[Text]" custT="1"/>
      <dgm:spPr/>
      <dgm:t>
        <a:bodyPr/>
        <a:lstStyle/>
        <a:p>
          <a:r>
            <a:rPr lang="en-US" sz="2400" b="1" dirty="0">
              <a:solidFill>
                <a:schemeClr val="tx1"/>
              </a:solidFill>
              <a:latin typeface="Times New Roman" pitchFamily="18" charset="0"/>
              <a:cs typeface="Times New Roman" pitchFamily="18" charset="0"/>
            </a:rPr>
            <a:t>Quantitative</a:t>
          </a:r>
        </a:p>
        <a:p>
          <a:r>
            <a:rPr lang="en-US" sz="2400" dirty="0">
              <a:solidFill>
                <a:schemeClr val="tx1"/>
              </a:solidFill>
              <a:latin typeface="Times New Roman" pitchFamily="18" charset="0"/>
              <a:cs typeface="Times New Roman" pitchFamily="18" charset="0"/>
            </a:rPr>
            <a:t>(numerical)</a:t>
          </a:r>
        </a:p>
      </dgm:t>
    </dgm:pt>
    <dgm:pt modelId="{CCC65DB4-1180-4F85-B8DC-58052B49850B}" type="parTrans" cxnId="{FE32E049-6CFE-4BDD-A822-A553747E2296}">
      <dgm:prSet/>
      <dgm:spPr>
        <a:ln>
          <a:solidFill>
            <a:schemeClr val="tx1"/>
          </a:solidFill>
        </a:ln>
      </dgm:spPr>
      <dgm:t>
        <a:bodyPr/>
        <a:lstStyle/>
        <a:p>
          <a:endParaRPr lang="en-US" sz="1050">
            <a:solidFill>
              <a:schemeClr val="tx1"/>
            </a:solidFill>
            <a:latin typeface="Times New Roman" pitchFamily="18" charset="0"/>
            <a:cs typeface="Times New Roman" pitchFamily="18" charset="0"/>
          </a:endParaRPr>
        </a:p>
      </dgm:t>
    </dgm:pt>
    <dgm:pt modelId="{16535896-E23F-4161-AC38-2FC954175D3B}" type="sibTrans" cxnId="{FE32E049-6CFE-4BDD-A822-A553747E2296}">
      <dgm:prSet/>
      <dgm:spPr/>
      <dgm:t>
        <a:bodyPr/>
        <a:lstStyle/>
        <a:p>
          <a:endParaRPr lang="en-US" sz="1050">
            <a:solidFill>
              <a:schemeClr val="tx1"/>
            </a:solidFill>
            <a:latin typeface="Times New Roman" pitchFamily="18" charset="0"/>
            <a:cs typeface="Times New Roman" pitchFamily="18" charset="0"/>
          </a:endParaRPr>
        </a:p>
      </dgm:t>
    </dgm:pt>
    <dgm:pt modelId="{9C06D825-8508-4EF5-B8B0-803A59E4B6E1}">
      <dgm:prSet phldrT="[Text]" custT="1"/>
      <dgm:spPr/>
      <dgm:t>
        <a:bodyPr/>
        <a:lstStyle/>
        <a:p>
          <a:r>
            <a:rPr lang="en-US" sz="2400" b="1" dirty="0">
              <a:solidFill>
                <a:schemeClr val="tx1"/>
              </a:solidFill>
              <a:latin typeface="Times New Roman" pitchFamily="18" charset="0"/>
              <a:cs typeface="Times New Roman" pitchFamily="18" charset="0"/>
            </a:rPr>
            <a:t>Qualitative</a:t>
          </a:r>
        </a:p>
        <a:p>
          <a:r>
            <a:rPr lang="en-US" sz="2400" dirty="0">
              <a:solidFill>
                <a:schemeClr val="tx1"/>
              </a:solidFill>
              <a:latin typeface="Times New Roman" pitchFamily="18" charset="0"/>
              <a:cs typeface="Times New Roman" pitchFamily="18" charset="0"/>
            </a:rPr>
            <a:t>(categorical)</a:t>
          </a:r>
        </a:p>
      </dgm:t>
    </dgm:pt>
    <dgm:pt modelId="{BB32E88E-ED5C-4BB8-8280-9937EDF33E96}" type="parTrans" cxnId="{A0E5CAD9-1FF8-49E8-8DBF-9C385933D1D5}">
      <dgm:prSet/>
      <dgm:spPr>
        <a:ln>
          <a:solidFill>
            <a:schemeClr val="tx1"/>
          </a:solidFill>
        </a:ln>
      </dgm:spPr>
      <dgm:t>
        <a:bodyPr/>
        <a:lstStyle/>
        <a:p>
          <a:endParaRPr lang="en-US" sz="1050">
            <a:solidFill>
              <a:schemeClr val="tx1"/>
            </a:solidFill>
            <a:latin typeface="Times New Roman" pitchFamily="18" charset="0"/>
            <a:cs typeface="Times New Roman" pitchFamily="18" charset="0"/>
          </a:endParaRPr>
        </a:p>
      </dgm:t>
    </dgm:pt>
    <dgm:pt modelId="{EE4A431F-9ACE-411F-A0BE-0A2B5662BD61}" type="sibTrans" cxnId="{A0E5CAD9-1FF8-49E8-8DBF-9C385933D1D5}">
      <dgm:prSet/>
      <dgm:spPr/>
      <dgm:t>
        <a:bodyPr/>
        <a:lstStyle/>
        <a:p>
          <a:endParaRPr lang="en-US" sz="1050">
            <a:solidFill>
              <a:schemeClr val="tx1"/>
            </a:solidFill>
            <a:latin typeface="Times New Roman" pitchFamily="18" charset="0"/>
            <a:cs typeface="Times New Roman" pitchFamily="18" charset="0"/>
          </a:endParaRPr>
        </a:p>
      </dgm:t>
    </dgm:pt>
    <dgm:pt modelId="{350A0C55-E003-4C13-9242-9206C418BBBD}">
      <dgm:prSet custT="1"/>
      <dgm:spPr>
        <a:solidFill>
          <a:schemeClr val="accent1">
            <a:lumMod val="60000"/>
            <a:lumOff val="40000"/>
            <a:alpha val="50000"/>
          </a:schemeClr>
        </a:solidFill>
      </dgm:spPr>
      <dgm:t>
        <a:bodyPr/>
        <a:lstStyle/>
        <a:p>
          <a:pPr algn="l"/>
          <a:r>
            <a:rPr lang="en-US" sz="2400" dirty="0">
              <a:solidFill>
                <a:schemeClr val="tx1"/>
              </a:solidFill>
              <a:latin typeface="Times New Roman" pitchFamily="18" charset="0"/>
              <a:cs typeface="Times New Roman" pitchFamily="18" charset="0"/>
            </a:rPr>
            <a:t>-</a:t>
          </a:r>
          <a:r>
            <a:rPr lang="en-US" sz="1600"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Numbers to describe individuals</a:t>
          </a:r>
        </a:p>
        <a:p>
          <a:pPr algn="l"/>
          <a:r>
            <a:rPr lang="en-US" sz="2400" dirty="0">
              <a:solidFill>
                <a:schemeClr val="tx1"/>
              </a:solidFill>
              <a:latin typeface="Times New Roman" pitchFamily="18" charset="0"/>
              <a:cs typeface="Times New Roman" pitchFamily="18" charset="0"/>
            </a:rPr>
            <a:t>- Can be added or subtracted</a:t>
          </a:r>
        </a:p>
      </dgm:t>
    </dgm:pt>
    <dgm:pt modelId="{C9D662DE-AD8D-4EFE-9589-2C1C05AFC470}" type="parTrans" cxnId="{6ACB9D47-FBBB-46EE-96F9-11DA4547C32E}">
      <dgm:prSet/>
      <dgm:spPr>
        <a:ln>
          <a:solidFill>
            <a:schemeClr val="tx1"/>
          </a:solidFill>
        </a:ln>
      </dgm:spPr>
      <dgm:t>
        <a:bodyPr/>
        <a:lstStyle/>
        <a:p>
          <a:endParaRPr lang="en-US"/>
        </a:p>
      </dgm:t>
    </dgm:pt>
    <dgm:pt modelId="{538C5539-9FB0-4A02-AE49-578376D3E50B}" type="sibTrans" cxnId="{6ACB9D47-FBBB-46EE-96F9-11DA4547C32E}">
      <dgm:prSet/>
      <dgm:spPr/>
      <dgm:t>
        <a:bodyPr/>
        <a:lstStyle/>
        <a:p>
          <a:endParaRPr lang="en-US"/>
        </a:p>
      </dgm:t>
    </dgm:pt>
    <dgm:pt modelId="{A5EDA90B-47A2-410D-89D5-05F04139B265}">
      <dgm:prSet custT="1"/>
      <dgm:spPr>
        <a:solidFill>
          <a:schemeClr val="accent1">
            <a:lumMod val="60000"/>
            <a:lumOff val="40000"/>
            <a:alpha val="50000"/>
          </a:schemeClr>
        </a:solidFill>
      </dgm:spPr>
      <dgm:t>
        <a:bodyPr/>
        <a:lstStyle/>
        <a:p>
          <a:pPr algn="l"/>
          <a:r>
            <a:rPr lang="en-US" sz="2400" dirty="0">
              <a:solidFill>
                <a:schemeClr val="tx1"/>
              </a:solidFill>
              <a:latin typeface="Times New Roman" pitchFamily="18" charset="0"/>
              <a:cs typeface="Times New Roman" pitchFamily="18" charset="0"/>
            </a:rPr>
            <a:t>- Classification of individuals  </a:t>
          </a:r>
        </a:p>
        <a:p>
          <a:pPr algn="l"/>
          <a:r>
            <a:rPr lang="en-US" sz="2400" dirty="0">
              <a:solidFill>
                <a:schemeClr val="tx1"/>
              </a:solidFill>
              <a:latin typeface="Times New Roman" pitchFamily="18" charset="0"/>
              <a:cs typeface="Times New Roman" pitchFamily="18" charset="0"/>
            </a:rPr>
            <a:t>   based on attributes</a:t>
          </a:r>
        </a:p>
      </dgm:t>
    </dgm:pt>
    <dgm:pt modelId="{ADE6DAC4-C621-448B-9B30-15B00D7DAA1C}" type="parTrans" cxnId="{33EAFD48-0B24-4496-9477-AADAD59FA5CD}">
      <dgm:prSet/>
      <dgm:spPr>
        <a:ln>
          <a:solidFill>
            <a:schemeClr val="tx1"/>
          </a:solidFill>
        </a:ln>
      </dgm:spPr>
      <dgm:t>
        <a:bodyPr/>
        <a:lstStyle/>
        <a:p>
          <a:endParaRPr lang="en-US"/>
        </a:p>
      </dgm:t>
    </dgm:pt>
    <dgm:pt modelId="{764F2313-003C-4B45-AC08-76FFF2FF5624}" type="sibTrans" cxnId="{33EAFD48-0B24-4496-9477-AADAD59FA5CD}">
      <dgm:prSet/>
      <dgm:spPr/>
      <dgm:t>
        <a:bodyPr/>
        <a:lstStyle/>
        <a:p>
          <a:endParaRPr lang="en-US"/>
        </a:p>
      </dgm:t>
    </dgm:pt>
    <dgm:pt modelId="{DCFB5923-E50C-49D9-9D2C-805F899D2487}">
      <dgm:prSet custT="1"/>
      <dgm:spPr>
        <a:solidFill>
          <a:srgbClr val="FFC000">
            <a:alpha val="50000"/>
          </a:srgbClr>
        </a:solidFill>
      </dgm:spPr>
      <dgm:t>
        <a:bodyPr/>
        <a:lstStyle/>
        <a:p>
          <a:pPr algn="l"/>
          <a:r>
            <a:rPr lang="en-US" sz="2000" b="0" i="1" dirty="0">
              <a:solidFill>
                <a:schemeClr val="tx1"/>
              </a:solidFill>
              <a:latin typeface="Times New Roman" pitchFamily="18" charset="0"/>
              <a:cs typeface="Times New Roman" pitchFamily="18" charset="0"/>
            </a:rPr>
            <a:t>Examples:</a:t>
          </a:r>
        </a:p>
        <a:p>
          <a:pPr algn="l"/>
          <a:r>
            <a:rPr lang="en-US" sz="2000" dirty="0">
              <a:solidFill>
                <a:schemeClr val="tx1"/>
              </a:solidFill>
              <a:latin typeface="Times New Roman" pitchFamily="18" charset="0"/>
              <a:cs typeface="Times New Roman" pitchFamily="18" charset="0"/>
            </a:rPr>
            <a:t>- Age : 16, 18, 20</a:t>
          </a:r>
        </a:p>
        <a:p>
          <a:pPr algn="l"/>
          <a:r>
            <a:rPr lang="en-US" sz="2000" dirty="0">
              <a:solidFill>
                <a:schemeClr val="tx1"/>
              </a:solidFill>
              <a:latin typeface="Times New Roman" pitchFamily="18" charset="0"/>
              <a:cs typeface="Times New Roman" pitchFamily="18" charset="0"/>
            </a:rPr>
            <a:t>- Height: 5′5″, 5′3″, …</a:t>
          </a:r>
        </a:p>
        <a:p>
          <a:pPr algn="l"/>
          <a:r>
            <a:rPr lang="en-US" sz="2000" dirty="0">
              <a:solidFill>
                <a:schemeClr val="tx1"/>
              </a:solidFill>
              <a:latin typeface="Times New Roman" pitchFamily="18" charset="0"/>
              <a:cs typeface="Times New Roman" pitchFamily="18" charset="0"/>
            </a:rPr>
            <a:t>- Numbers of patients: 1, 2, 3</a:t>
          </a:r>
        </a:p>
      </dgm:t>
    </dgm:pt>
    <dgm:pt modelId="{61AF3520-A281-4844-A75D-8E0ED94E50BF}" type="parTrans" cxnId="{EDE69C03-585D-4E90-9E2E-2869004A2FAF}">
      <dgm:prSet/>
      <dgm:spPr>
        <a:ln>
          <a:solidFill>
            <a:schemeClr val="tx1"/>
          </a:solidFill>
        </a:ln>
      </dgm:spPr>
      <dgm:t>
        <a:bodyPr/>
        <a:lstStyle/>
        <a:p>
          <a:endParaRPr lang="en-US">
            <a:ln>
              <a:solidFill>
                <a:sysClr val="windowText" lastClr="000000"/>
              </a:solidFill>
            </a:ln>
          </a:endParaRPr>
        </a:p>
      </dgm:t>
    </dgm:pt>
    <dgm:pt modelId="{5773D2BD-74A6-48F2-85C0-CC87FA627E44}" type="sibTrans" cxnId="{EDE69C03-585D-4E90-9E2E-2869004A2FAF}">
      <dgm:prSet/>
      <dgm:spPr/>
      <dgm:t>
        <a:bodyPr/>
        <a:lstStyle/>
        <a:p>
          <a:endParaRPr lang="en-US"/>
        </a:p>
      </dgm:t>
    </dgm:pt>
    <dgm:pt modelId="{CB51B04D-4153-400B-A089-3F701AA5F931}">
      <dgm:prSet custT="1"/>
      <dgm:spPr>
        <a:solidFill>
          <a:srgbClr val="FFC000">
            <a:alpha val="50000"/>
          </a:srgbClr>
        </a:solidFill>
      </dgm:spPr>
      <dgm:t>
        <a:bodyPr/>
        <a:lstStyle/>
        <a:p>
          <a:pPr algn="l"/>
          <a:r>
            <a:rPr lang="en-US" sz="2000" b="0" i="1" dirty="0">
              <a:solidFill>
                <a:schemeClr val="tx1"/>
              </a:solidFill>
              <a:latin typeface="Times New Roman" pitchFamily="18" charset="0"/>
              <a:cs typeface="Times New Roman" pitchFamily="18" charset="0"/>
            </a:rPr>
            <a:t>Examples:</a:t>
          </a:r>
        </a:p>
        <a:p>
          <a:pPr algn="l"/>
          <a:r>
            <a:rPr lang="en-US" sz="2000" dirty="0">
              <a:solidFill>
                <a:schemeClr val="tx1"/>
              </a:solidFill>
              <a:latin typeface="Times New Roman" pitchFamily="18" charset="0"/>
              <a:cs typeface="Times New Roman" pitchFamily="18" charset="0"/>
            </a:rPr>
            <a:t>- Gender: M, F</a:t>
          </a:r>
        </a:p>
        <a:p>
          <a:pPr algn="l"/>
          <a:r>
            <a:rPr lang="en-US" sz="2000" dirty="0">
              <a:solidFill>
                <a:schemeClr val="tx1"/>
              </a:solidFill>
              <a:latin typeface="Times New Roman" pitchFamily="18" charset="0"/>
              <a:cs typeface="Times New Roman" pitchFamily="18" charset="0"/>
            </a:rPr>
            <a:t>- Birthplace: Edinburg, McAllen</a:t>
          </a:r>
        </a:p>
        <a:p>
          <a:pPr algn="l"/>
          <a:r>
            <a:rPr lang="en-US" sz="2000" dirty="0">
              <a:solidFill>
                <a:schemeClr val="tx1"/>
              </a:solidFill>
              <a:latin typeface="Times New Roman" pitchFamily="18" charset="0"/>
              <a:cs typeface="Times New Roman" pitchFamily="18" charset="0"/>
            </a:rPr>
            <a:t>- Letter grade: A, B, C, D, F</a:t>
          </a:r>
        </a:p>
      </dgm:t>
    </dgm:pt>
    <dgm:pt modelId="{ECE79888-D673-4B32-9021-3255381A4657}" type="parTrans" cxnId="{E85F9D13-66C4-484D-8585-7C08984E4BBB}">
      <dgm:prSet/>
      <dgm:spPr>
        <a:ln>
          <a:solidFill>
            <a:schemeClr val="tx1"/>
          </a:solidFill>
        </a:ln>
      </dgm:spPr>
      <dgm:t>
        <a:bodyPr/>
        <a:lstStyle/>
        <a:p>
          <a:endParaRPr lang="en-US"/>
        </a:p>
      </dgm:t>
    </dgm:pt>
    <dgm:pt modelId="{5DCE9467-DB4B-4833-8125-1AE1AF123A66}" type="sibTrans" cxnId="{E85F9D13-66C4-484D-8585-7C08984E4BBB}">
      <dgm:prSet/>
      <dgm:spPr/>
      <dgm:t>
        <a:bodyPr/>
        <a:lstStyle/>
        <a:p>
          <a:endParaRPr lang="en-US"/>
        </a:p>
      </dgm:t>
    </dgm:pt>
    <dgm:pt modelId="{3F580FA3-A537-43DA-85D7-0E41DF0AC887}" type="pres">
      <dgm:prSet presAssocID="{36695EDE-5404-4A13-A509-06BB1A2AA91E}" presName="hierChild1" presStyleCnt="0">
        <dgm:presLayoutVars>
          <dgm:orgChart val="1"/>
          <dgm:chPref val="1"/>
          <dgm:dir/>
          <dgm:animOne val="branch"/>
          <dgm:animLvl val="lvl"/>
          <dgm:resizeHandles/>
        </dgm:presLayoutVars>
      </dgm:prSet>
      <dgm:spPr/>
    </dgm:pt>
    <dgm:pt modelId="{36042AFD-526B-4BD5-A62B-0678A8B267D8}" type="pres">
      <dgm:prSet presAssocID="{E9411F85-7329-4E71-91A1-67F361ECC6B9}" presName="hierRoot1" presStyleCnt="0">
        <dgm:presLayoutVars>
          <dgm:hierBranch val="init"/>
        </dgm:presLayoutVars>
      </dgm:prSet>
      <dgm:spPr/>
    </dgm:pt>
    <dgm:pt modelId="{6F5A9E14-7FE3-4E65-BC33-B026E219616D}" type="pres">
      <dgm:prSet presAssocID="{E9411F85-7329-4E71-91A1-67F361ECC6B9}" presName="rootComposite1" presStyleCnt="0"/>
      <dgm:spPr/>
    </dgm:pt>
    <dgm:pt modelId="{FE0F9CE2-E3D2-46DB-BC8B-C576CC9F28B2}" type="pres">
      <dgm:prSet presAssocID="{E9411F85-7329-4E71-91A1-67F361ECC6B9}" presName="rootText1" presStyleLbl="node0" presStyleIdx="0" presStyleCnt="1" custScaleX="259104" custScaleY="104705">
        <dgm:presLayoutVars>
          <dgm:chPref val="3"/>
        </dgm:presLayoutVars>
      </dgm:prSet>
      <dgm:spPr/>
    </dgm:pt>
    <dgm:pt modelId="{7B003F79-2C98-4AE6-92D0-F0CFF00CA250}" type="pres">
      <dgm:prSet presAssocID="{E9411F85-7329-4E71-91A1-67F361ECC6B9}" presName="rootConnector1" presStyleLbl="node1" presStyleIdx="0" presStyleCnt="0"/>
      <dgm:spPr/>
    </dgm:pt>
    <dgm:pt modelId="{A130E140-634E-425E-86CC-06749DBA01E1}" type="pres">
      <dgm:prSet presAssocID="{E9411F85-7329-4E71-91A1-67F361ECC6B9}" presName="hierChild2" presStyleCnt="0"/>
      <dgm:spPr/>
    </dgm:pt>
    <dgm:pt modelId="{BAC5B7F8-3F7A-49BB-9778-147E13DCBDC2}" type="pres">
      <dgm:prSet presAssocID="{CCC65DB4-1180-4F85-B8DC-58052B49850B}" presName="Name37" presStyleLbl="parChTrans1D2" presStyleIdx="0" presStyleCnt="2"/>
      <dgm:spPr/>
    </dgm:pt>
    <dgm:pt modelId="{4176A929-7E22-4EE1-B34A-3D00D19DB411}" type="pres">
      <dgm:prSet presAssocID="{C423981A-7721-4579-ABEF-938749E2277E}" presName="hierRoot2" presStyleCnt="0">
        <dgm:presLayoutVars>
          <dgm:hierBranch val="init"/>
        </dgm:presLayoutVars>
      </dgm:prSet>
      <dgm:spPr/>
    </dgm:pt>
    <dgm:pt modelId="{CE2163F0-68B0-4C6E-A214-68B031025C21}" type="pres">
      <dgm:prSet presAssocID="{C423981A-7721-4579-ABEF-938749E2277E}" presName="rootComposite" presStyleCnt="0"/>
      <dgm:spPr/>
    </dgm:pt>
    <dgm:pt modelId="{1D371BE7-3DAE-4F09-989C-A8D07E832964}" type="pres">
      <dgm:prSet presAssocID="{C423981A-7721-4579-ABEF-938749E2277E}" presName="rootText" presStyleLbl="node2" presStyleIdx="0" presStyleCnt="2" custScaleX="165453" custScaleY="90797">
        <dgm:presLayoutVars>
          <dgm:chPref val="3"/>
        </dgm:presLayoutVars>
      </dgm:prSet>
      <dgm:spPr/>
    </dgm:pt>
    <dgm:pt modelId="{8FCE1508-4BB9-4E10-A4DF-39D0657E9DC0}" type="pres">
      <dgm:prSet presAssocID="{C423981A-7721-4579-ABEF-938749E2277E}" presName="rootConnector" presStyleLbl="node2" presStyleIdx="0" presStyleCnt="2"/>
      <dgm:spPr/>
    </dgm:pt>
    <dgm:pt modelId="{D29CF727-FB1A-4B18-A383-FB7377671591}" type="pres">
      <dgm:prSet presAssocID="{C423981A-7721-4579-ABEF-938749E2277E}" presName="hierChild4" presStyleCnt="0"/>
      <dgm:spPr/>
    </dgm:pt>
    <dgm:pt modelId="{61D65C22-CB30-4989-B9A7-378BC9EDD8E2}" type="pres">
      <dgm:prSet presAssocID="{C9D662DE-AD8D-4EFE-9589-2C1C05AFC470}" presName="Name37" presStyleLbl="parChTrans1D3" presStyleIdx="0" presStyleCnt="4"/>
      <dgm:spPr/>
    </dgm:pt>
    <dgm:pt modelId="{93F6BF6C-4408-4879-9783-B8E87C7892F4}" type="pres">
      <dgm:prSet presAssocID="{350A0C55-E003-4C13-9242-9206C418BBBD}" presName="hierRoot2" presStyleCnt="0">
        <dgm:presLayoutVars>
          <dgm:hierBranch val="init"/>
        </dgm:presLayoutVars>
      </dgm:prSet>
      <dgm:spPr/>
    </dgm:pt>
    <dgm:pt modelId="{09F07D6C-DA58-4592-8FAF-6EF7D98B681D}" type="pres">
      <dgm:prSet presAssocID="{350A0C55-E003-4C13-9242-9206C418BBBD}" presName="rootComposite" presStyleCnt="0"/>
      <dgm:spPr/>
    </dgm:pt>
    <dgm:pt modelId="{110C78F0-AD64-4309-AD79-6BCDF1636F86}" type="pres">
      <dgm:prSet presAssocID="{350A0C55-E003-4C13-9242-9206C418BBBD}" presName="rootText" presStyleLbl="node3" presStyleIdx="0" presStyleCnt="4" custScaleX="130114" custScaleY="147135">
        <dgm:presLayoutVars>
          <dgm:chPref val="3"/>
        </dgm:presLayoutVars>
      </dgm:prSet>
      <dgm:spPr/>
    </dgm:pt>
    <dgm:pt modelId="{B5C4FCAC-3279-4F49-9429-15E456AE0945}" type="pres">
      <dgm:prSet presAssocID="{350A0C55-E003-4C13-9242-9206C418BBBD}" presName="rootConnector" presStyleLbl="node3" presStyleIdx="0" presStyleCnt="4"/>
      <dgm:spPr/>
    </dgm:pt>
    <dgm:pt modelId="{F7647DC9-E688-48E9-BD25-A35385B296D0}" type="pres">
      <dgm:prSet presAssocID="{350A0C55-E003-4C13-9242-9206C418BBBD}" presName="hierChild4" presStyleCnt="0"/>
      <dgm:spPr/>
    </dgm:pt>
    <dgm:pt modelId="{5451659F-BCA6-4236-91E7-4DE147B69212}" type="pres">
      <dgm:prSet presAssocID="{350A0C55-E003-4C13-9242-9206C418BBBD}" presName="hierChild5" presStyleCnt="0"/>
      <dgm:spPr/>
    </dgm:pt>
    <dgm:pt modelId="{A613E6B0-3B59-4311-ADD4-39989DD125A8}" type="pres">
      <dgm:prSet presAssocID="{61AF3520-A281-4844-A75D-8E0ED94E50BF}" presName="Name37" presStyleLbl="parChTrans1D3" presStyleIdx="1" presStyleCnt="4"/>
      <dgm:spPr/>
    </dgm:pt>
    <dgm:pt modelId="{1FDDCC71-6C74-40AF-903C-AC4D4867C91C}" type="pres">
      <dgm:prSet presAssocID="{DCFB5923-E50C-49D9-9D2C-805F899D2487}" presName="hierRoot2" presStyleCnt="0">
        <dgm:presLayoutVars>
          <dgm:hierBranch val="init"/>
        </dgm:presLayoutVars>
      </dgm:prSet>
      <dgm:spPr/>
    </dgm:pt>
    <dgm:pt modelId="{3B951656-FBFF-4A0D-BF94-6301830812C3}" type="pres">
      <dgm:prSet presAssocID="{DCFB5923-E50C-49D9-9D2C-805F899D2487}" presName="rootComposite" presStyleCnt="0"/>
      <dgm:spPr/>
    </dgm:pt>
    <dgm:pt modelId="{A07EC7B7-0EA1-451D-BC33-DF6D5221F110}" type="pres">
      <dgm:prSet presAssocID="{DCFB5923-E50C-49D9-9D2C-805F899D2487}" presName="rootText" presStyleLbl="node3" presStyleIdx="1" presStyleCnt="4" custScaleX="161208" custScaleY="151446">
        <dgm:presLayoutVars>
          <dgm:chPref val="3"/>
        </dgm:presLayoutVars>
      </dgm:prSet>
      <dgm:spPr/>
    </dgm:pt>
    <dgm:pt modelId="{EA8941A6-EDF5-47B9-8EF8-DDCF4EB54AF8}" type="pres">
      <dgm:prSet presAssocID="{DCFB5923-E50C-49D9-9D2C-805F899D2487}" presName="rootConnector" presStyleLbl="node3" presStyleIdx="1" presStyleCnt="4"/>
      <dgm:spPr/>
    </dgm:pt>
    <dgm:pt modelId="{9D889EB8-AD45-4EA1-9B12-96DA23FC47C1}" type="pres">
      <dgm:prSet presAssocID="{DCFB5923-E50C-49D9-9D2C-805F899D2487}" presName="hierChild4" presStyleCnt="0"/>
      <dgm:spPr/>
    </dgm:pt>
    <dgm:pt modelId="{E48D140C-11F3-4CF5-AF14-7649345F8F5A}" type="pres">
      <dgm:prSet presAssocID="{DCFB5923-E50C-49D9-9D2C-805F899D2487}" presName="hierChild5" presStyleCnt="0"/>
      <dgm:spPr/>
    </dgm:pt>
    <dgm:pt modelId="{D335D15F-6A67-4171-81A3-7D8CB403AD3C}" type="pres">
      <dgm:prSet presAssocID="{C423981A-7721-4579-ABEF-938749E2277E}" presName="hierChild5" presStyleCnt="0"/>
      <dgm:spPr/>
    </dgm:pt>
    <dgm:pt modelId="{6E8851C7-5AB4-4DAD-AE8E-B7D4D9610137}" type="pres">
      <dgm:prSet presAssocID="{BB32E88E-ED5C-4BB8-8280-9937EDF33E96}" presName="Name37" presStyleLbl="parChTrans1D2" presStyleIdx="1" presStyleCnt="2"/>
      <dgm:spPr/>
    </dgm:pt>
    <dgm:pt modelId="{5F3CFCFA-638F-4FAA-B20C-1F0A512CD2BF}" type="pres">
      <dgm:prSet presAssocID="{9C06D825-8508-4EF5-B8B0-803A59E4B6E1}" presName="hierRoot2" presStyleCnt="0">
        <dgm:presLayoutVars>
          <dgm:hierBranch val="init"/>
        </dgm:presLayoutVars>
      </dgm:prSet>
      <dgm:spPr/>
    </dgm:pt>
    <dgm:pt modelId="{2BE17681-54A0-4EDA-8762-9E44667527C0}" type="pres">
      <dgm:prSet presAssocID="{9C06D825-8508-4EF5-B8B0-803A59E4B6E1}" presName="rootComposite" presStyleCnt="0"/>
      <dgm:spPr/>
    </dgm:pt>
    <dgm:pt modelId="{D2A867DD-D37F-4F3E-847E-AD47CCE26B9A}" type="pres">
      <dgm:prSet presAssocID="{9C06D825-8508-4EF5-B8B0-803A59E4B6E1}" presName="rootText" presStyleLbl="node2" presStyleIdx="1" presStyleCnt="2" custScaleX="179516" custScaleY="91918">
        <dgm:presLayoutVars>
          <dgm:chPref val="3"/>
        </dgm:presLayoutVars>
      </dgm:prSet>
      <dgm:spPr/>
    </dgm:pt>
    <dgm:pt modelId="{8F94758D-3D47-4883-89B5-A4311175C422}" type="pres">
      <dgm:prSet presAssocID="{9C06D825-8508-4EF5-B8B0-803A59E4B6E1}" presName="rootConnector" presStyleLbl="node2" presStyleIdx="1" presStyleCnt="2"/>
      <dgm:spPr/>
    </dgm:pt>
    <dgm:pt modelId="{2D45C7C0-8530-486A-AAF0-2CFC4673763A}" type="pres">
      <dgm:prSet presAssocID="{9C06D825-8508-4EF5-B8B0-803A59E4B6E1}" presName="hierChild4" presStyleCnt="0"/>
      <dgm:spPr/>
    </dgm:pt>
    <dgm:pt modelId="{EF7E0B5F-33FC-4150-AB83-8A431C813120}" type="pres">
      <dgm:prSet presAssocID="{ADE6DAC4-C621-448B-9B30-15B00D7DAA1C}" presName="Name37" presStyleLbl="parChTrans1D3" presStyleIdx="2" presStyleCnt="4"/>
      <dgm:spPr/>
    </dgm:pt>
    <dgm:pt modelId="{C6EE1D22-A1B4-4CDE-B6DB-9D5F50638281}" type="pres">
      <dgm:prSet presAssocID="{A5EDA90B-47A2-410D-89D5-05F04139B265}" presName="hierRoot2" presStyleCnt="0">
        <dgm:presLayoutVars>
          <dgm:hierBranch val="init"/>
        </dgm:presLayoutVars>
      </dgm:prSet>
      <dgm:spPr/>
    </dgm:pt>
    <dgm:pt modelId="{7EB05D16-CEAD-4891-8F37-35E9E2754C01}" type="pres">
      <dgm:prSet presAssocID="{A5EDA90B-47A2-410D-89D5-05F04139B265}" presName="rootComposite" presStyleCnt="0"/>
      <dgm:spPr/>
    </dgm:pt>
    <dgm:pt modelId="{19706B01-D8FF-4A28-8E4B-8116C6CBAAED}" type="pres">
      <dgm:prSet presAssocID="{A5EDA90B-47A2-410D-89D5-05F04139B265}" presName="rootText" presStyleLbl="node3" presStyleIdx="2" presStyleCnt="4" custScaleX="199640">
        <dgm:presLayoutVars>
          <dgm:chPref val="3"/>
        </dgm:presLayoutVars>
      </dgm:prSet>
      <dgm:spPr/>
    </dgm:pt>
    <dgm:pt modelId="{33C75520-43C0-45CB-AA2F-394D25B7831F}" type="pres">
      <dgm:prSet presAssocID="{A5EDA90B-47A2-410D-89D5-05F04139B265}" presName="rootConnector" presStyleLbl="node3" presStyleIdx="2" presStyleCnt="4"/>
      <dgm:spPr/>
    </dgm:pt>
    <dgm:pt modelId="{5B2A4B24-CC50-4910-BF41-3A6518F923B6}" type="pres">
      <dgm:prSet presAssocID="{A5EDA90B-47A2-410D-89D5-05F04139B265}" presName="hierChild4" presStyleCnt="0"/>
      <dgm:spPr/>
    </dgm:pt>
    <dgm:pt modelId="{D7D5F997-D604-4728-A9F5-DAFC2E7215DD}" type="pres">
      <dgm:prSet presAssocID="{A5EDA90B-47A2-410D-89D5-05F04139B265}" presName="hierChild5" presStyleCnt="0"/>
      <dgm:spPr/>
    </dgm:pt>
    <dgm:pt modelId="{67562592-D516-441B-B632-1C3C1BA2667B}" type="pres">
      <dgm:prSet presAssocID="{ECE79888-D673-4B32-9021-3255381A4657}" presName="Name37" presStyleLbl="parChTrans1D3" presStyleIdx="3" presStyleCnt="4"/>
      <dgm:spPr/>
    </dgm:pt>
    <dgm:pt modelId="{6E60BCDD-3804-4283-B97A-88BE0BD9E6D7}" type="pres">
      <dgm:prSet presAssocID="{CB51B04D-4153-400B-A089-3F701AA5F931}" presName="hierRoot2" presStyleCnt="0">
        <dgm:presLayoutVars>
          <dgm:hierBranch val="init"/>
        </dgm:presLayoutVars>
      </dgm:prSet>
      <dgm:spPr/>
    </dgm:pt>
    <dgm:pt modelId="{3A95CB50-C598-4D5C-A788-FEDA326F0824}" type="pres">
      <dgm:prSet presAssocID="{CB51B04D-4153-400B-A089-3F701AA5F931}" presName="rootComposite" presStyleCnt="0"/>
      <dgm:spPr/>
    </dgm:pt>
    <dgm:pt modelId="{2C5B4254-422A-4EF1-9F30-CF919E25D4DE}" type="pres">
      <dgm:prSet presAssocID="{CB51B04D-4153-400B-A089-3F701AA5F931}" presName="rootText" presStyleLbl="node3" presStyleIdx="3" presStyleCnt="4" custScaleX="184939" custScaleY="173641">
        <dgm:presLayoutVars>
          <dgm:chPref val="3"/>
        </dgm:presLayoutVars>
      </dgm:prSet>
      <dgm:spPr/>
    </dgm:pt>
    <dgm:pt modelId="{293464AE-FC4B-4160-B419-6B7E789A87C6}" type="pres">
      <dgm:prSet presAssocID="{CB51B04D-4153-400B-A089-3F701AA5F931}" presName="rootConnector" presStyleLbl="node3" presStyleIdx="3" presStyleCnt="4"/>
      <dgm:spPr/>
    </dgm:pt>
    <dgm:pt modelId="{E1A686A1-CFE1-4457-AF65-42EFF24354C7}" type="pres">
      <dgm:prSet presAssocID="{CB51B04D-4153-400B-A089-3F701AA5F931}" presName="hierChild4" presStyleCnt="0"/>
      <dgm:spPr/>
    </dgm:pt>
    <dgm:pt modelId="{9E3AD409-C0A8-448F-92A2-5A7A5DB82CE1}" type="pres">
      <dgm:prSet presAssocID="{CB51B04D-4153-400B-A089-3F701AA5F931}" presName="hierChild5" presStyleCnt="0"/>
      <dgm:spPr/>
    </dgm:pt>
    <dgm:pt modelId="{B0DA93E7-CEBF-4B41-AF1F-24EA2D29588C}" type="pres">
      <dgm:prSet presAssocID="{9C06D825-8508-4EF5-B8B0-803A59E4B6E1}" presName="hierChild5" presStyleCnt="0"/>
      <dgm:spPr/>
    </dgm:pt>
    <dgm:pt modelId="{7BABBFFC-28A5-46FB-B970-E3377EA08B85}" type="pres">
      <dgm:prSet presAssocID="{E9411F85-7329-4E71-91A1-67F361ECC6B9}" presName="hierChild3" presStyleCnt="0"/>
      <dgm:spPr/>
    </dgm:pt>
  </dgm:ptLst>
  <dgm:cxnLst>
    <dgm:cxn modelId="{EDE69C03-585D-4E90-9E2E-2869004A2FAF}" srcId="{C423981A-7721-4579-ABEF-938749E2277E}" destId="{DCFB5923-E50C-49D9-9D2C-805F899D2487}" srcOrd="1" destOrd="0" parTransId="{61AF3520-A281-4844-A75D-8E0ED94E50BF}" sibTransId="{5773D2BD-74A6-48F2-85C0-CC87FA627E44}"/>
    <dgm:cxn modelId="{06CE5506-F08D-4DB7-85BF-E94E00555A39}" type="presOf" srcId="{ADE6DAC4-C621-448B-9B30-15B00D7DAA1C}" destId="{EF7E0B5F-33FC-4150-AB83-8A431C813120}" srcOrd="0" destOrd="0" presId="urn:microsoft.com/office/officeart/2005/8/layout/orgChart1"/>
    <dgm:cxn modelId="{1BED640F-1C05-4EB8-A2ED-5EFBE73FA4A4}" type="presOf" srcId="{C423981A-7721-4579-ABEF-938749E2277E}" destId="{8FCE1508-4BB9-4E10-A4DF-39D0657E9DC0}" srcOrd="1" destOrd="0" presId="urn:microsoft.com/office/officeart/2005/8/layout/orgChart1"/>
    <dgm:cxn modelId="{E85F9D13-66C4-484D-8585-7C08984E4BBB}" srcId="{9C06D825-8508-4EF5-B8B0-803A59E4B6E1}" destId="{CB51B04D-4153-400B-A089-3F701AA5F931}" srcOrd="1" destOrd="0" parTransId="{ECE79888-D673-4B32-9021-3255381A4657}" sibTransId="{5DCE9467-DB4B-4833-8125-1AE1AF123A66}"/>
    <dgm:cxn modelId="{43C19B2D-6D4B-4355-895B-755293C6BB9D}" type="presOf" srcId="{61AF3520-A281-4844-A75D-8E0ED94E50BF}" destId="{A613E6B0-3B59-4311-ADD4-39989DD125A8}" srcOrd="0" destOrd="0" presId="urn:microsoft.com/office/officeart/2005/8/layout/orgChart1"/>
    <dgm:cxn modelId="{6DE6D02F-AAC1-4143-80AE-9A8F12A356F6}" type="presOf" srcId="{A5EDA90B-47A2-410D-89D5-05F04139B265}" destId="{19706B01-D8FF-4A28-8E4B-8116C6CBAAED}" srcOrd="0" destOrd="0" presId="urn:microsoft.com/office/officeart/2005/8/layout/orgChart1"/>
    <dgm:cxn modelId="{F4CADB61-6611-48E1-AFCD-023E389BE343}" type="presOf" srcId="{ECE79888-D673-4B32-9021-3255381A4657}" destId="{67562592-D516-441B-B632-1C3C1BA2667B}" srcOrd="0" destOrd="0" presId="urn:microsoft.com/office/officeart/2005/8/layout/orgChart1"/>
    <dgm:cxn modelId="{6ACB9D47-FBBB-46EE-96F9-11DA4547C32E}" srcId="{C423981A-7721-4579-ABEF-938749E2277E}" destId="{350A0C55-E003-4C13-9242-9206C418BBBD}" srcOrd="0" destOrd="0" parTransId="{C9D662DE-AD8D-4EFE-9589-2C1C05AFC470}" sibTransId="{538C5539-9FB0-4A02-AE49-578376D3E50B}"/>
    <dgm:cxn modelId="{79CC1F48-1E10-4B18-8579-C8C526251261}" type="presOf" srcId="{DCFB5923-E50C-49D9-9D2C-805F899D2487}" destId="{A07EC7B7-0EA1-451D-BC33-DF6D5221F110}" srcOrd="0" destOrd="0" presId="urn:microsoft.com/office/officeart/2005/8/layout/orgChart1"/>
    <dgm:cxn modelId="{33EAFD48-0B24-4496-9477-AADAD59FA5CD}" srcId="{9C06D825-8508-4EF5-B8B0-803A59E4B6E1}" destId="{A5EDA90B-47A2-410D-89D5-05F04139B265}" srcOrd="0" destOrd="0" parTransId="{ADE6DAC4-C621-448B-9B30-15B00D7DAA1C}" sibTransId="{764F2313-003C-4B45-AC08-76FFF2FF5624}"/>
    <dgm:cxn modelId="{FE32E049-6CFE-4BDD-A822-A553747E2296}" srcId="{E9411F85-7329-4E71-91A1-67F361ECC6B9}" destId="{C423981A-7721-4579-ABEF-938749E2277E}" srcOrd="0" destOrd="0" parTransId="{CCC65DB4-1180-4F85-B8DC-58052B49850B}" sibTransId="{16535896-E23F-4161-AC38-2FC954175D3B}"/>
    <dgm:cxn modelId="{B181B44A-EFCE-4807-80CD-5C5E5453A6AB}" type="presOf" srcId="{E9411F85-7329-4E71-91A1-67F361ECC6B9}" destId="{7B003F79-2C98-4AE6-92D0-F0CFF00CA250}" srcOrd="1" destOrd="0" presId="urn:microsoft.com/office/officeart/2005/8/layout/orgChart1"/>
    <dgm:cxn modelId="{6DC1C36A-6916-42B3-AE40-A59C1DA61BA5}" type="presOf" srcId="{A5EDA90B-47A2-410D-89D5-05F04139B265}" destId="{33C75520-43C0-45CB-AA2F-394D25B7831F}" srcOrd="1" destOrd="0" presId="urn:microsoft.com/office/officeart/2005/8/layout/orgChart1"/>
    <dgm:cxn modelId="{F40DF055-D447-48EF-9180-47EAAED471F7}" type="presOf" srcId="{E9411F85-7329-4E71-91A1-67F361ECC6B9}" destId="{FE0F9CE2-E3D2-46DB-BC8B-C576CC9F28B2}" srcOrd="0" destOrd="0" presId="urn:microsoft.com/office/officeart/2005/8/layout/orgChart1"/>
    <dgm:cxn modelId="{382E9E78-6812-4224-9669-9C0A998705BB}" type="presOf" srcId="{CB51B04D-4153-400B-A089-3F701AA5F931}" destId="{293464AE-FC4B-4160-B419-6B7E789A87C6}" srcOrd="1" destOrd="0" presId="urn:microsoft.com/office/officeart/2005/8/layout/orgChart1"/>
    <dgm:cxn modelId="{CFC17D80-E534-4EEC-84AD-6AD6CA9CA6DB}" type="presOf" srcId="{BB32E88E-ED5C-4BB8-8280-9937EDF33E96}" destId="{6E8851C7-5AB4-4DAD-AE8E-B7D4D9610137}" srcOrd="0" destOrd="0" presId="urn:microsoft.com/office/officeart/2005/8/layout/orgChart1"/>
    <dgm:cxn modelId="{37FC1C82-6298-4F7C-9B45-18C6853C32F0}" type="presOf" srcId="{36695EDE-5404-4A13-A509-06BB1A2AA91E}" destId="{3F580FA3-A537-43DA-85D7-0E41DF0AC887}" srcOrd="0" destOrd="0" presId="urn:microsoft.com/office/officeart/2005/8/layout/orgChart1"/>
    <dgm:cxn modelId="{F593FE83-38B9-44D1-9A32-49908E0E40E4}" srcId="{36695EDE-5404-4A13-A509-06BB1A2AA91E}" destId="{E9411F85-7329-4E71-91A1-67F361ECC6B9}" srcOrd="0" destOrd="0" parTransId="{88A873DA-A34F-428C-B5CD-277269F039B7}" sibTransId="{B7F069FA-4901-410F-93B2-CC25E5F6B52E}"/>
    <dgm:cxn modelId="{4474BDAC-EE09-432B-88F5-8FAB3CC7211E}" type="presOf" srcId="{9C06D825-8508-4EF5-B8B0-803A59E4B6E1}" destId="{8F94758D-3D47-4883-89B5-A4311175C422}" srcOrd="1" destOrd="0" presId="urn:microsoft.com/office/officeart/2005/8/layout/orgChart1"/>
    <dgm:cxn modelId="{A06EC7B4-FCEE-457A-96BF-ED0BDAEE1B1F}" type="presOf" srcId="{9C06D825-8508-4EF5-B8B0-803A59E4B6E1}" destId="{D2A867DD-D37F-4F3E-847E-AD47CCE26B9A}" srcOrd="0" destOrd="0" presId="urn:microsoft.com/office/officeart/2005/8/layout/orgChart1"/>
    <dgm:cxn modelId="{C3DDB5BA-53EE-41F5-8B25-F0B14FD118A3}" type="presOf" srcId="{C423981A-7721-4579-ABEF-938749E2277E}" destId="{1D371BE7-3DAE-4F09-989C-A8D07E832964}" srcOrd="0" destOrd="0" presId="urn:microsoft.com/office/officeart/2005/8/layout/orgChart1"/>
    <dgm:cxn modelId="{568AA7CA-9CAC-45B9-B95F-2C322B14B8A3}" type="presOf" srcId="{350A0C55-E003-4C13-9242-9206C418BBBD}" destId="{110C78F0-AD64-4309-AD79-6BCDF1636F86}" srcOrd="0" destOrd="0" presId="urn:microsoft.com/office/officeart/2005/8/layout/orgChart1"/>
    <dgm:cxn modelId="{A0E5CAD9-1FF8-49E8-8DBF-9C385933D1D5}" srcId="{E9411F85-7329-4E71-91A1-67F361ECC6B9}" destId="{9C06D825-8508-4EF5-B8B0-803A59E4B6E1}" srcOrd="1" destOrd="0" parTransId="{BB32E88E-ED5C-4BB8-8280-9937EDF33E96}" sibTransId="{EE4A431F-9ACE-411F-A0BE-0A2B5662BD61}"/>
    <dgm:cxn modelId="{7E0C48DB-AD99-4184-AAEC-9BCA29D3871C}" type="presOf" srcId="{CCC65DB4-1180-4F85-B8DC-58052B49850B}" destId="{BAC5B7F8-3F7A-49BB-9778-147E13DCBDC2}" srcOrd="0" destOrd="0" presId="urn:microsoft.com/office/officeart/2005/8/layout/orgChart1"/>
    <dgm:cxn modelId="{80D7CDDF-E444-4BB5-8E03-815F3C04658A}" type="presOf" srcId="{DCFB5923-E50C-49D9-9D2C-805F899D2487}" destId="{EA8941A6-EDF5-47B9-8EF8-DDCF4EB54AF8}" srcOrd="1" destOrd="0" presId="urn:microsoft.com/office/officeart/2005/8/layout/orgChart1"/>
    <dgm:cxn modelId="{857AAEE6-A6E7-4EE6-9A48-A45D92786F63}" type="presOf" srcId="{CB51B04D-4153-400B-A089-3F701AA5F931}" destId="{2C5B4254-422A-4EF1-9F30-CF919E25D4DE}" srcOrd="0" destOrd="0" presId="urn:microsoft.com/office/officeart/2005/8/layout/orgChart1"/>
    <dgm:cxn modelId="{96D166EA-758E-45CE-BC5D-50D475A36527}" type="presOf" srcId="{350A0C55-E003-4C13-9242-9206C418BBBD}" destId="{B5C4FCAC-3279-4F49-9429-15E456AE0945}" srcOrd="1" destOrd="0" presId="urn:microsoft.com/office/officeart/2005/8/layout/orgChart1"/>
    <dgm:cxn modelId="{741B7EF1-C70F-43EC-A537-0561FE1D3BA7}" type="presOf" srcId="{C9D662DE-AD8D-4EFE-9589-2C1C05AFC470}" destId="{61D65C22-CB30-4989-B9A7-378BC9EDD8E2}" srcOrd="0" destOrd="0" presId="urn:microsoft.com/office/officeart/2005/8/layout/orgChart1"/>
    <dgm:cxn modelId="{6C9F6E7A-81E6-4EEA-9BF0-52692CAD953D}" type="presParOf" srcId="{3F580FA3-A537-43DA-85D7-0E41DF0AC887}" destId="{36042AFD-526B-4BD5-A62B-0678A8B267D8}" srcOrd="0" destOrd="0" presId="urn:microsoft.com/office/officeart/2005/8/layout/orgChart1"/>
    <dgm:cxn modelId="{B8423A7D-E93E-41D8-A69A-46E8C0F5AB76}" type="presParOf" srcId="{36042AFD-526B-4BD5-A62B-0678A8B267D8}" destId="{6F5A9E14-7FE3-4E65-BC33-B026E219616D}" srcOrd="0" destOrd="0" presId="urn:microsoft.com/office/officeart/2005/8/layout/orgChart1"/>
    <dgm:cxn modelId="{FD2637F9-B5EB-4C24-AF4F-2E814EA0C8FC}" type="presParOf" srcId="{6F5A9E14-7FE3-4E65-BC33-B026E219616D}" destId="{FE0F9CE2-E3D2-46DB-BC8B-C576CC9F28B2}" srcOrd="0" destOrd="0" presId="urn:microsoft.com/office/officeart/2005/8/layout/orgChart1"/>
    <dgm:cxn modelId="{6B33C55E-3DBE-4CEF-940E-2C27BB3362BA}" type="presParOf" srcId="{6F5A9E14-7FE3-4E65-BC33-B026E219616D}" destId="{7B003F79-2C98-4AE6-92D0-F0CFF00CA250}" srcOrd="1" destOrd="0" presId="urn:microsoft.com/office/officeart/2005/8/layout/orgChart1"/>
    <dgm:cxn modelId="{173C6E8F-435E-410E-82AB-EEF7C6298FC9}" type="presParOf" srcId="{36042AFD-526B-4BD5-A62B-0678A8B267D8}" destId="{A130E140-634E-425E-86CC-06749DBA01E1}" srcOrd="1" destOrd="0" presId="urn:microsoft.com/office/officeart/2005/8/layout/orgChart1"/>
    <dgm:cxn modelId="{3CF6E422-72FF-4F3E-B0A7-BCEC6F1B1B4E}" type="presParOf" srcId="{A130E140-634E-425E-86CC-06749DBA01E1}" destId="{BAC5B7F8-3F7A-49BB-9778-147E13DCBDC2}" srcOrd="0" destOrd="0" presId="urn:microsoft.com/office/officeart/2005/8/layout/orgChart1"/>
    <dgm:cxn modelId="{E0D96C85-3956-4330-94FB-24E09F0C4879}" type="presParOf" srcId="{A130E140-634E-425E-86CC-06749DBA01E1}" destId="{4176A929-7E22-4EE1-B34A-3D00D19DB411}" srcOrd="1" destOrd="0" presId="urn:microsoft.com/office/officeart/2005/8/layout/orgChart1"/>
    <dgm:cxn modelId="{59946538-02D2-4D86-9D78-C89343FE6B98}" type="presParOf" srcId="{4176A929-7E22-4EE1-B34A-3D00D19DB411}" destId="{CE2163F0-68B0-4C6E-A214-68B031025C21}" srcOrd="0" destOrd="0" presId="urn:microsoft.com/office/officeart/2005/8/layout/orgChart1"/>
    <dgm:cxn modelId="{08C6885F-7894-416B-B0B1-5A41C1CF7C64}" type="presParOf" srcId="{CE2163F0-68B0-4C6E-A214-68B031025C21}" destId="{1D371BE7-3DAE-4F09-989C-A8D07E832964}" srcOrd="0" destOrd="0" presId="urn:microsoft.com/office/officeart/2005/8/layout/orgChart1"/>
    <dgm:cxn modelId="{B26D30E7-9BD7-46E7-87EA-C6861247731E}" type="presParOf" srcId="{CE2163F0-68B0-4C6E-A214-68B031025C21}" destId="{8FCE1508-4BB9-4E10-A4DF-39D0657E9DC0}" srcOrd="1" destOrd="0" presId="urn:microsoft.com/office/officeart/2005/8/layout/orgChart1"/>
    <dgm:cxn modelId="{F972C82A-ABAF-45FC-8787-1434E8F464A8}" type="presParOf" srcId="{4176A929-7E22-4EE1-B34A-3D00D19DB411}" destId="{D29CF727-FB1A-4B18-A383-FB7377671591}" srcOrd="1" destOrd="0" presId="urn:microsoft.com/office/officeart/2005/8/layout/orgChart1"/>
    <dgm:cxn modelId="{4DBD55B5-99A5-4114-9D8B-63F26D0098CB}" type="presParOf" srcId="{D29CF727-FB1A-4B18-A383-FB7377671591}" destId="{61D65C22-CB30-4989-B9A7-378BC9EDD8E2}" srcOrd="0" destOrd="0" presId="urn:microsoft.com/office/officeart/2005/8/layout/orgChart1"/>
    <dgm:cxn modelId="{8714C819-FBAC-432D-848B-46E661E907D3}" type="presParOf" srcId="{D29CF727-FB1A-4B18-A383-FB7377671591}" destId="{93F6BF6C-4408-4879-9783-B8E87C7892F4}" srcOrd="1" destOrd="0" presId="urn:microsoft.com/office/officeart/2005/8/layout/orgChart1"/>
    <dgm:cxn modelId="{CA3A36D6-1CA1-4076-BDBF-64450F232B2B}" type="presParOf" srcId="{93F6BF6C-4408-4879-9783-B8E87C7892F4}" destId="{09F07D6C-DA58-4592-8FAF-6EF7D98B681D}" srcOrd="0" destOrd="0" presId="urn:microsoft.com/office/officeart/2005/8/layout/orgChart1"/>
    <dgm:cxn modelId="{66DF9C4E-A34D-4D8B-BF6B-17389C1F2E9C}" type="presParOf" srcId="{09F07D6C-DA58-4592-8FAF-6EF7D98B681D}" destId="{110C78F0-AD64-4309-AD79-6BCDF1636F86}" srcOrd="0" destOrd="0" presId="urn:microsoft.com/office/officeart/2005/8/layout/orgChart1"/>
    <dgm:cxn modelId="{29641163-23D4-4AAD-94C8-A90B10AEFB55}" type="presParOf" srcId="{09F07D6C-DA58-4592-8FAF-6EF7D98B681D}" destId="{B5C4FCAC-3279-4F49-9429-15E456AE0945}" srcOrd="1" destOrd="0" presId="urn:microsoft.com/office/officeart/2005/8/layout/orgChart1"/>
    <dgm:cxn modelId="{B1A79ACC-8CCB-402A-91E7-AF5FD8E110B1}" type="presParOf" srcId="{93F6BF6C-4408-4879-9783-B8E87C7892F4}" destId="{F7647DC9-E688-48E9-BD25-A35385B296D0}" srcOrd="1" destOrd="0" presId="urn:microsoft.com/office/officeart/2005/8/layout/orgChart1"/>
    <dgm:cxn modelId="{7224B3A0-3629-4C11-B343-4C810EBEAAA5}" type="presParOf" srcId="{93F6BF6C-4408-4879-9783-B8E87C7892F4}" destId="{5451659F-BCA6-4236-91E7-4DE147B69212}" srcOrd="2" destOrd="0" presId="urn:microsoft.com/office/officeart/2005/8/layout/orgChart1"/>
    <dgm:cxn modelId="{9AC06E45-2CD5-4E95-8056-AF4BB07196F1}" type="presParOf" srcId="{D29CF727-FB1A-4B18-A383-FB7377671591}" destId="{A613E6B0-3B59-4311-ADD4-39989DD125A8}" srcOrd="2" destOrd="0" presId="urn:microsoft.com/office/officeart/2005/8/layout/orgChart1"/>
    <dgm:cxn modelId="{B62DC318-6540-4D46-BF50-B8AA8F4BEC38}" type="presParOf" srcId="{D29CF727-FB1A-4B18-A383-FB7377671591}" destId="{1FDDCC71-6C74-40AF-903C-AC4D4867C91C}" srcOrd="3" destOrd="0" presId="urn:microsoft.com/office/officeart/2005/8/layout/orgChart1"/>
    <dgm:cxn modelId="{FFA5553C-5BCC-492F-839B-6281C0DA394B}" type="presParOf" srcId="{1FDDCC71-6C74-40AF-903C-AC4D4867C91C}" destId="{3B951656-FBFF-4A0D-BF94-6301830812C3}" srcOrd="0" destOrd="0" presId="urn:microsoft.com/office/officeart/2005/8/layout/orgChart1"/>
    <dgm:cxn modelId="{B5C36F3B-60D5-460B-8712-0B30C647A426}" type="presParOf" srcId="{3B951656-FBFF-4A0D-BF94-6301830812C3}" destId="{A07EC7B7-0EA1-451D-BC33-DF6D5221F110}" srcOrd="0" destOrd="0" presId="urn:microsoft.com/office/officeart/2005/8/layout/orgChart1"/>
    <dgm:cxn modelId="{015E3B48-0897-4C69-AC61-DC74A7C762B9}" type="presParOf" srcId="{3B951656-FBFF-4A0D-BF94-6301830812C3}" destId="{EA8941A6-EDF5-47B9-8EF8-DDCF4EB54AF8}" srcOrd="1" destOrd="0" presId="urn:microsoft.com/office/officeart/2005/8/layout/orgChart1"/>
    <dgm:cxn modelId="{02DE0615-DE93-4071-888C-51A4E9A0E926}" type="presParOf" srcId="{1FDDCC71-6C74-40AF-903C-AC4D4867C91C}" destId="{9D889EB8-AD45-4EA1-9B12-96DA23FC47C1}" srcOrd="1" destOrd="0" presId="urn:microsoft.com/office/officeart/2005/8/layout/orgChart1"/>
    <dgm:cxn modelId="{3F59C278-0099-4AF8-90EF-D3A5986ABCA3}" type="presParOf" srcId="{1FDDCC71-6C74-40AF-903C-AC4D4867C91C}" destId="{E48D140C-11F3-4CF5-AF14-7649345F8F5A}" srcOrd="2" destOrd="0" presId="urn:microsoft.com/office/officeart/2005/8/layout/orgChart1"/>
    <dgm:cxn modelId="{B95A799D-BE53-48A8-8C74-9A67758F7FF1}" type="presParOf" srcId="{4176A929-7E22-4EE1-B34A-3D00D19DB411}" destId="{D335D15F-6A67-4171-81A3-7D8CB403AD3C}" srcOrd="2" destOrd="0" presId="urn:microsoft.com/office/officeart/2005/8/layout/orgChart1"/>
    <dgm:cxn modelId="{E2C7FA2B-D4C4-465A-B2CC-042C0416EE9C}" type="presParOf" srcId="{A130E140-634E-425E-86CC-06749DBA01E1}" destId="{6E8851C7-5AB4-4DAD-AE8E-B7D4D9610137}" srcOrd="2" destOrd="0" presId="urn:microsoft.com/office/officeart/2005/8/layout/orgChart1"/>
    <dgm:cxn modelId="{E154248C-4968-425B-89F9-D47EDEF27055}" type="presParOf" srcId="{A130E140-634E-425E-86CC-06749DBA01E1}" destId="{5F3CFCFA-638F-4FAA-B20C-1F0A512CD2BF}" srcOrd="3" destOrd="0" presId="urn:microsoft.com/office/officeart/2005/8/layout/orgChart1"/>
    <dgm:cxn modelId="{ABD0F4DB-2092-4AB5-B8BC-12527374440D}" type="presParOf" srcId="{5F3CFCFA-638F-4FAA-B20C-1F0A512CD2BF}" destId="{2BE17681-54A0-4EDA-8762-9E44667527C0}" srcOrd="0" destOrd="0" presId="urn:microsoft.com/office/officeart/2005/8/layout/orgChart1"/>
    <dgm:cxn modelId="{2441265D-D61C-4289-AAD9-8ECD74911872}" type="presParOf" srcId="{2BE17681-54A0-4EDA-8762-9E44667527C0}" destId="{D2A867DD-D37F-4F3E-847E-AD47CCE26B9A}" srcOrd="0" destOrd="0" presId="urn:microsoft.com/office/officeart/2005/8/layout/orgChart1"/>
    <dgm:cxn modelId="{4FD410F2-6B9B-4050-93D4-361205E7DD6B}" type="presParOf" srcId="{2BE17681-54A0-4EDA-8762-9E44667527C0}" destId="{8F94758D-3D47-4883-89B5-A4311175C422}" srcOrd="1" destOrd="0" presId="urn:microsoft.com/office/officeart/2005/8/layout/orgChart1"/>
    <dgm:cxn modelId="{0B238AB6-F7DA-47DE-A141-CCB38A3ABB9F}" type="presParOf" srcId="{5F3CFCFA-638F-4FAA-B20C-1F0A512CD2BF}" destId="{2D45C7C0-8530-486A-AAF0-2CFC4673763A}" srcOrd="1" destOrd="0" presId="urn:microsoft.com/office/officeart/2005/8/layout/orgChart1"/>
    <dgm:cxn modelId="{8563157A-8006-4011-9C88-3577ACE38A25}" type="presParOf" srcId="{2D45C7C0-8530-486A-AAF0-2CFC4673763A}" destId="{EF7E0B5F-33FC-4150-AB83-8A431C813120}" srcOrd="0" destOrd="0" presId="urn:microsoft.com/office/officeart/2005/8/layout/orgChart1"/>
    <dgm:cxn modelId="{8A71B6B2-B4E2-4ACC-9E69-6BC1D70D5C7A}" type="presParOf" srcId="{2D45C7C0-8530-486A-AAF0-2CFC4673763A}" destId="{C6EE1D22-A1B4-4CDE-B6DB-9D5F50638281}" srcOrd="1" destOrd="0" presId="urn:microsoft.com/office/officeart/2005/8/layout/orgChart1"/>
    <dgm:cxn modelId="{1C90AF09-01D3-464F-99BA-C0E7F9E87F4C}" type="presParOf" srcId="{C6EE1D22-A1B4-4CDE-B6DB-9D5F50638281}" destId="{7EB05D16-CEAD-4891-8F37-35E9E2754C01}" srcOrd="0" destOrd="0" presId="urn:microsoft.com/office/officeart/2005/8/layout/orgChart1"/>
    <dgm:cxn modelId="{F2929AEB-A27C-4C06-9111-1E6C57C148CD}" type="presParOf" srcId="{7EB05D16-CEAD-4891-8F37-35E9E2754C01}" destId="{19706B01-D8FF-4A28-8E4B-8116C6CBAAED}" srcOrd="0" destOrd="0" presId="urn:microsoft.com/office/officeart/2005/8/layout/orgChart1"/>
    <dgm:cxn modelId="{5E330C07-8213-4CD5-B985-E4515F0D3EC0}" type="presParOf" srcId="{7EB05D16-CEAD-4891-8F37-35E9E2754C01}" destId="{33C75520-43C0-45CB-AA2F-394D25B7831F}" srcOrd="1" destOrd="0" presId="urn:microsoft.com/office/officeart/2005/8/layout/orgChart1"/>
    <dgm:cxn modelId="{E9D45E83-4609-4078-80E8-6A972E52EDE3}" type="presParOf" srcId="{C6EE1D22-A1B4-4CDE-B6DB-9D5F50638281}" destId="{5B2A4B24-CC50-4910-BF41-3A6518F923B6}" srcOrd="1" destOrd="0" presId="urn:microsoft.com/office/officeart/2005/8/layout/orgChart1"/>
    <dgm:cxn modelId="{B293D44A-8135-42C6-9C63-2DE15D9A1EDF}" type="presParOf" srcId="{C6EE1D22-A1B4-4CDE-B6DB-9D5F50638281}" destId="{D7D5F997-D604-4728-A9F5-DAFC2E7215DD}" srcOrd="2" destOrd="0" presId="urn:microsoft.com/office/officeart/2005/8/layout/orgChart1"/>
    <dgm:cxn modelId="{D7130545-39E9-40C9-8FB0-3BC26089DEC0}" type="presParOf" srcId="{2D45C7C0-8530-486A-AAF0-2CFC4673763A}" destId="{67562592-D516-441B-B632-1C3C1BA2667B}" srcOrd="2" destOrd="0" presId="urn:microsoft.com/office/officeart/2005/8/layout/orgChart1"/>
    <dgm:cxn modelId="{2D8548A4-DF90-4ED5-BB17-17029C92482B}" type="presParOf" srcId="{2D45C7C0-8530-486A-AAF0-2CFC4673763A}" destId="{6E60BCDD-3804-4283-B97A-88BE0BD9E6D7}" srcOrd="3" destOrd="0" presId="urn:microsoft.com/office/officeart/2005/8/layout/orgChart1"/>
    <dgm:cxn modelId="{07F152E7-4685-43A0-877F-DF072B283CEF}" type="presParOf" srcId="{6E60BCDD-3804-4283-B97A-88BE0BD9E6D7}" destId="{3A95CB50-C598-4D5C-A788-FEDA326F0824}" srcOrd="0" destOrd="0" presId="urn:microsoft.com/office/officeart/2005/8/layout/orgChart1"/>
    <dgm:cxn modelId="{8922F09B-C7EE-4C8B-8F31-C5D96888ED86}" type="presParOf" srcId="{3A95CB50-C598-4D5C-A788-FEDA326F0824}" destId="{2C5B4254-422A-4EF1-9F30-CF919E25D4DE}" srcOrd="0" destOrd="0" presId="urn:microsoft.com/office/officeart/2005/8/layout/orgChart1"/>
    <dgm:cxn modelId="{8D279010-72E1-4E99-A755-873D43535A0A}" type="presParOf" srcId="{3A95CB50-C598-4D5C-A788-FEDA326F0824}" destId="{293464AE-FC4B-4160-B419-6B7E789A87C6}" srcOrd="1" destOrd="0" presId="urn:microsoft.com/office/officeart/2005/8/layout/orgChart1"/>
    <dgm:cxn modelId="{AFEA1402-FB15-4FD1-92C4-8CCB0508CE91}" type="presParOf" srcId="{6E60BCDD-3804-4283-B97A-88BE0BD9E6D7}" destId="{E1A686A1-CFE1-4457-AF65-42EFF24354C7}" srcOrd="1" destOrd="0" presId="urn:microsoft.com/office/officeart/2005/8/layout/orgChart1"/>
    <dgm:cxn modelId="{97A41618-4622-4C28-A52E-B8CB4C182062}" type="presParOf" srcId="{6E60BCDD-3804-4283-B97A-88BE0BD9E6D7}" destId="{9E3AD409-C0A8-448F-92A2-5A7A5DB82CE1}" srcOrd="2" destOrd="0" presId="urn:microsoft.com/office/officeart/2005/8/layout/orgChart1"/>
    <dgm:cxn modelId="{512BFC8E-C3A0-4F76-9E85-75D26454C41E}" type="presParOf" srcId="{5F3CFCFA-638F-4FAA-B20C-1F0A512CD2BF}" destId="{B0DA93E7-CEBF-4B41-AF1F-24EA2D29588C}" srcOrd="2" destOrd="0" presId="urn:microsoft.com/office/officeart/2005/8/layout/orgChart1"/>
    <dgm:cxn modelId="{DB010051-86D0-408A-B149-4B0F7B7DFBD5}" type="presParOf" srcId="{36042AFD-526B-4BD5-A62B-0678A8B267D8}" destId="{7BABBFFC-28A5-46FB-B970-E3377EA08B8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695EDE-5404-4A13-A509-06BB1A2AA91E}" type="doc">
      <dgm:prSet loTypeId="urn:microsoft.com/office/officeart/2005/8/layout/hierarchy6" loCatId="hierarchy" qsTypeId="urn:microsoft.com/office/officeart/2005/8/quickstyle/simple1" qsCatId="simple" csTypeId="urn:microsoft.com/office/officeart/2005/8/colors/accent6_5" csCatId="accent6" phldr="1"/>
      <dgm:spPr/>
      <dgm:t>
        <a:bodyPr/>
        <a:lstStyle/>
        <a:p>
          <a:endParaRPr lang="en-US"/>
        </a:p>
      </dgm:t>
    </dgm:pt>
    <dgm:pt modelId="{E9411F85-7329-4E71-91A1-67F361ECC6B9}">
      <dgm:prSet phldrT="[Text]" custT="1"/>
      <dgm:spPr/>
      <dgm:t>
        <a:bodyPr/>
        <a:lstStyle/>
        <a:p>
          <a:r>
            <a:rPr lang="en-US" sz="3200" b="1" dirty="0">
              <a:solidFill>
                <a:schemeClr val="tx1"/>
              </a:solidFill>
              <a:latin typeface="Times New Roman" pitchFamily="18" charset="0"/>
              <a:cs typeface="Times New Roman" pitchFamily="18" charset="0"/>
            </a:rPr>
            <a:t>Variable</a:t>
          </a:r>
        </a:p>
        <a:p>
          <a:r>
            <a:rPr lang="en-US" sz="2400" dirty="0">
              <a:solidFill>
                <a:schemeClr val="tx1"/>
              </a:solidFill>
              <a:latin typeface="Times New Roman" pitchFamily="18" charset="0"/>
              <a:cs typeface="Times New Roman" pitchFamily="18" charset="0"/>
            </a:rPr>
            <a:t>″a characteristic of individuals or items″</a:t>
          </a:r>
        </a:p>
      </dgm:t>
    </dgm:pt>
    <dgm:pt modelId="{88A873DA-A34F-428C-B5CD-277269F039B7}" type="parTrans" cxnId="{F593FE83-38B9-44D1-9A32-49908E0E40E4}">
      <dgm:prSet/>
      <dgm:spPr/>
      <dgm:t>
        <a:bodyPr/>
        <a:lstStyle/>
        <a:p>
          <a:endParaRPr lang="en-US" sz="1050">
            <a:solidFill>
              <a:schemeClr val="tx1"/>
            </a:solidFill>
            <a:latin typeface="Times New Roman" pitchFamily="18" charset="0"/>
            <a:cs typeface="Times New Roman" pitchFamily="18" charset="0"/>
          </a:endParaRPr>
        </a:p>
      </dgm:t>
    </dgm:pt>
    <dgm:pt modelId="{B7F069FA-4901-410F-93B2-CC25E5F6B52E}" type="sibTrans" cxnId="{F593FE83-38B9-44D1-9A32-49908E0E40E4}">
      <dgm:prSet/>
      <dgm:spPr/>
      <dgm:t>
        <a:bodyPr/>
        <a:lstStyle/>
        <a:p>
          <a:endParaRPr lang="en-US" sz="1050">
            <a:solidFill>
              <a:schemeClr val="tx1"/>
            </a:solidFill>
            <a:latin typeface="Times New Roman" pitchFamily="18" charset="0"/>
            <a:cs typeface="Times New Roman" pitchFamily="18" charset="0"/>
          </a:endParaRPr>
        </a:p>
      </dgm:t>
    </dgm:pt>
    <dgm:pt modelId="{C423981A-7721-4579-ABEF-938749E2277E}">
      <dgm:prSet phldrT="[Text]" custT="1"/>
      <dgm:spPr/>
      <dgm:t>
        <a:bodyPr/>
        <a:lstStyle/>
        <a:p>
          <a:r>
            <a:rPr lang="en-US" sz="2400" b="1" dirty="0">
              <a:solidFill>
                <a:schemeClr val="tx1"/>
              </a:solidFill>
              <a:latin typeface="Times New Roman" pitchFamily="18" charset="0"/>
              <a:cs typeface="Times New Roman" pitchFamily="18" charset="0"/>
            </a:rPr>
            <a:t>Quantitative</a:t>
          </a:r>
        </a:p>
        <a:p>
          <a:r>
            <a:rPr lang="en-US" sz="2400" dirty="0">
              <a:solidFill>
                <a:schemeClr val="tx1"/>
              </a:solidFill>
              <a:latin typeface="Times New Roman" pitchFamily="18" charset="0"/>
              <a:cs typeface="Times New Roman" pitchFamily="18" charset="0"/>
            </a:rPr>
            <a:t>(numerical)</a:t>
          </a:r>
        </a:p>
      </dgm:t>
    </dgm:pt>
    <dgm:pt modelId="{CCC65DB4-1180-4F85-B8DC-58052B49850B}" type="parTrans" cxnId="{FE32E049-6CFE-4BDD-A822-A553747E2296}">
      <dgm:prSet/>
      <dgm:spPr>
        <a:ln>
          <a:solidFill>
            <a:schemeClr val="tx1"/>
          </a:solidFill>
        </a:ln>
      </dgm:spPr>
      <dgm:t>
        <a:bodyPr/>
        <a:lstStyle/>
        <a:p>
          <a:endParaRPr lang="en-US" sz="1050">
            <a:solidFill>
              <a:schemeClr val="tx1"/>
            </a:solidFill>
            <a:latin typeface="Times New Roman" pitchFamily="18" charset="0"/>
            <a:cs typeface="Times New Roman" pitchFamily="18" charset="0"/>
          </a:endParaRPr>
        </a:p>
      </dgm:t>
    </dgm:pt>
    <dgm:pt modelId="{16535896-E23F-4161-AC38-2FC954175D3B}" type="sibTrans" cxnId="{FE32E049-6CFE-4BDD-A822-A553747E2296}">
      <dgm:prSet/>
      <dgm:spPr/>
      <dgm:t>
        <a:bodyPr/>
        <a:lstStyle/>
        <a:p>
          <a:endParaRPr lang="en-US" sz="1050">
            <a:solidFill>
              <a:schemeClr val="tx1"/>
            </a:solidFill>
            <a:latin typeface="Times New Roman" pitchFamily="18" charset="0"/>
            <a:cs typeface="Times New Roman" pitchFamily="18" charset="0"/>
          </a:endParaRPr>
        </a:p>
      </dgm:t>
    </dgm:pt>
    <dgm:pt modelId="{9C06D825-8508-4EF5-B8B0-803A59E4B6E1}">
      <dgm:prSet phldrT="[Text]" custT="1"/>
      <dgm:spPr/>
      <dgm:t>
        <a:bodyPr/>
        <a:lstStyle/>
        <a:p>
          <a:r>
            <a:rPr lang="en-US" sz="2400" b="1" dirty="0">
              <a:solidFill>
                <a:schemeClr val="tx1"/>
              </a:solidFill>
              <a:latin typeface="Times New Roman" pitchFamily="18" charset="0"/>
              <a:cs typeface="Times New Roman" pitchFamily="18" charset="0"/>
            </a:rPr>
            <a:t>Qualitative</a:t>
          </a:r>
        </a:p>
        <a:p>
          <a:r>
            <a:rPr lang="en-US" sz="2400" dirty="0">
              <a:solidFill>
                <a:schemeClr val="tx1"/>
              </a:solidFill>
              <a:latin typeface="Times New Roman" pitchFamily="18" charset="0"/>
              <a:cs typeface="Times New Roman" pitchFamily="18" charset="0"/>
            </a:rPr>
            <a:t>(categorical)</a:t>
          </a:r>
        </a:p>
      </dgm:t>
    </dgm:pt>
    <dgm:pt modelId="{BB32E88E-ED5C-4BB8-8280-9937EDF33E96}" type="parTrans" cxnId="{A0E5CAD9-1FF8-49E8-8DBF-9C385933D1D5}">
      <dgm:prSet/>
      <dgm:spPr>
        <a:ln>
          <a:solidFill>
            <a:schemeClr val="tx1"/>
          </a:solidFill>
        </a:ln>
      </dgm:spPr>
      <dgm:t>
        <a:bodyPr/>
        <a:lstStyle/>
        <a:p>
          <a:endParaRPr lang="en-US" sz="1050">
            <a:solidFill>
              <a:schemeClr val="tx1"/>
            </a:solidFill>
            <a:latin typeface="Times New Roman" pitchFamily="18" charset="0"/>
            <a:cs typeface="Times New Roman" pitchFamily="18" charset="0"/>
          </a:endParaRPr>
        </a:p>
      </dgm:t>
    </dgm:pt>
    <dgm:pt modelId="{EE4A431F-9ACE-411F-A0BE-0A2B5662BD61}" type="sibTrans" cxnId="{A0E5CAD9-1FF8-49E8-8DBF-9C385933D1D5}">
      <dgm:prSet/>
      <dgm:spPr/>
      <dgm:t>
        <a:bodyPr/>
        <a:lstStyle/>
        <a:p>
          <a:endParaRPr lang="en-US" sz="1050">
            <a:solidFill>
              <a:schemeClr val="tx1"/>
            </a:solidFill>
            <a:latin typeface="Times New Roman" pitchFamily="18" charset="0"/>
            <a:cs typeface="Times New Roman" pitchFamily="18" charset="0"/>
          </a:endParaRPr>
        </a:p>
      </dgm:t>
    </dgm:pt>
    <dgm:pt modelId="{2AA98BAA-8E99-4A15-993A-5D569B372CC6}" type="asst">
      <dgm:prSet custT="1"/>
      <dgm:spPr/>
      <dgm:t>
        <a:bodyPr/>
        <a:lstStyle/>
        <a:p>
          <a:r>
            <a:rPr lang="en-US" sz="2400" b="1" dirty="0">
              <a:solidFill>
                <a:schemeClr val="tx1"/>
              </a:solidFill>
              <a:latin typeface="Times New Roman" pitchFamily="18" charset="0"/>
              <a:cs typeface="Times New Roman" pitchFamily="18" charset="0"/>
            </a:rPr>
            <a:t>Discrete</a:t>
          </a:r>
        </a:p>
        <a:p>
          <a:r>
            <a:rPr lang="en-US" sz="2400" dirty="0">
              <a:solidFill>
                <a:schemeClr val="tx1"/>
              </a:solidFill>
              <a:latin typeface="Times New Roman" pitchFamily="18" charset="0"/>
              <a:cs typeface="Times New Roman" pitchFamily="18" charset="0"/>
            </a:rPr>
            <a:t>″countable″</a:t>
          </a:r>
        </a:p>
      </dgm:t>
    </dgm:pt>
    <dgm:pt modelId="{5DF38F36-8356-4F8E-AD26-668AB2B9BC26}" type="parTrans" cxnId="{95A09BEE-6881-4DA3-83DB-A0871DFC1D57}">
      <dgm:prSet/>
      <dgm:spPr/>
      <dgm:t>
        <a:bodyPr/>
        <a:lstStyle/>
        <a:p>
          <a:endParaRPr lang="en-US"/>
        </a:p>
      </dgm:t>
    </dgm:pt>
    <dgm:pt modelId="{D49EF7F7-5B5A-4480-9AEC-A45DADEB2F29}" type="sibTrans" cxnId="{95A09BEE-6881-4DA3-83DB-A0871DFC1D57}">
      <dgm:prSet/>
      <dgm:spPr/>
      <dgm:t>
        <a:bodyPr/>
        <a:lstStyle/>
        <a:p>
          <a:endParaRPr lang="en-US"/>
        </a:p>
      </dgm:t>
    </dgm:pt>
    <dgm:pt modelId="{31289090-867E-4FA4-8C85-4732ADD66823}" type="asst">
      <dgm:prSet custT="1"/>
      <dgm:spPr/>
      <dgm:t>
        <a:bodyPr/>
        <a:lstStyle/>
        <a:p>
          <a:r>
            <a:rPr lang="en-US" sz="2400" b="1" dirty="0">
              <a:solidFill>
                <a:schemeClr val="tx1"/>
              </a:solidFill>
              <a:latin typeface="Times New Roman" pitchFamily="18" charset="0"/>
              <a:cs typeface="Times New Roman" pitchFamily="18" charset="0"/>
            </a:rPr>
            <a:t>Continuous</a:t>
          </a:r>
        </a:p>
        <a:p>
          <a:r>
            <a:rPr lang="en-US" sz="2400" dirty="0">
              <a:solidFill>
                <a:schemeClr val="tx1"/>
              </a:solidFill>
              <a:latin typeface="Times New Roman" pitchFamily="18" charset="0"/>
              <a:cs typeface="Times New Roman" pitchFamily="18" charset="0"/>
            </a:rPr>
            <a:t>″uncountable″</a:t>
          </a:r>
        </a:p>
      </dgm:t>
    </dgm:pt>
    <dgm:pt modelId="{954CDD6E-703C-47FF-B5DC-6426B5361A57}" type="parTrans" cxnId="{860122D4-1913-459C-9C52-428ACF23CE9F}">
      <dgm:prSet/>
      <dgm:spPr/>
      <dgm:t>
        <a:bodyPr/>
        <a:lstStyle/>
        <a:p>
          <a:endParaRPr lang="en-US"/>
        </a:p>
      </dgm:t>
    </dgm:pt>
    <dgm:pt modelId="{6773E8ED-3E9B-41B8-B2A9-8CC183DA36F9}" type="sibTrans" cxnId="{860122D4-1913-459C-9C52-428ACF23CE9F}">
      <dgm:prSet/>
      <dgm:spPr/>
      <dgm:t>
        <a:bodyPr/>
        <a:lstStyle/>
        <a:p>
          <a:endParaRPr lang="en-US"/>
        </a:p>
      </dgm:t>
    </dgm:pt>
    <dgm:pt modelId="{E79B7E04-5245-4FC9-9D68-7E7AB43EA50A}" type="asst">
      <dgm:prSet custT="1"/>
      <dgm:spPr/>
      <dgm:t>
        <a:bodyPr/>
        <a:lstStyle/>
        <a:p>
          <a:r>
            <a:rPr lang="en-US" sz="2400" b="1" dirty="0">
              <a:solidFill>
                <a:schemeClr val="tx1"/>
              </a:solidFill>
              <a:latin typeface="Times New Roman" pitchFamily="18" charset="0"/>
              <a:cs typeface="Times New Roman" pitchFamily="18" charset="0"/>
            </a:rPr>
            <a:t>Nominal</a:t>
          </a:r>
        </a:p>
        <a:p>
          <a:r>
            <a:rPr lang="en-US" sz="2400" dirty="0">
              <a:solidFill>
                <a:schemeClr val="tx1"/>
              </a:solidFill>
              <a:latin typeface="Times New Roman" pitchFamily="18" charset="0"/>
              <a:cs typeface="Times New Roman" pitchFamily="18" charset="0"/>
            </a:rPr>
            <a:t>Names, labels</a:t>
          </a:r>
        </a:p>
      </dgm:t>
    </dgm:pt>
    <dgm:pt modelId="{02F123A2-AE86-40DB-A0B5-C5F376015C23}" type="parTrans" cxnId="{02D1F092-7248-499C-BD28-ADB8EAC8CDC1}">
      <dgm:prSet/>
      <dgm:spPr/>
      <dgm:t>
        <a:bodyPr/>
        <a:lstStyle/>
        <a:p>
          <a:endParaRPr lang="en-US"/>
        </a:p>
      </dgm:t>
    </dgm:pt>
    <dgm:pt modelId="{82258643-CA07-4AB2-9ED6-25798D1C0D45}" type="sibTrans" cxnId="{02D1F092-7248-499C-BD28-ADB8EAC8CDC1}">
      <dgm:prSet/>
      <dgm:spPr/>
      <dgm:t>
        <a:bodyPr/>
        <a:lstStyle/>
        <a:p>
          <a:endParaRPr lang="en-US"/>
        </a:p>
      </dgm:t>
    </dgm:pt>
    <dgm:pt modelId="{1FD064AD-7A9F-4368-B50E-5114E978D2A6}" type="asst">
      <dgm:prSet custT="1"/>
      <dgm:spPr/>
      <dgm:t>
        <a:bodyPr/>
        <a:lstStyle/>
        <a:p>
          <a:r>
            <a:rPr lang="en-US" sz="2400" b="1" dirty="0">
              <a:solidFill>
                <a:schemeClr val="tx1"/>
              </a:solidFill>
              <a:latin typeface="Times New Roman" pitchFamily="18" charset="0"/>
              <a:cs typeface="Times New Roman" pitchFamily="18" charset="0"/>
            </a:rPr>
            <a:t>Ordinal</a:t>
          </a:r>
        </a:p>
        <a:p>
          <a:r>
            <a:rPr lang="en-US" sz="2400" dirty="0">
              <a:solidFill>
                <a:schemeClr val="tx1"/>
              </a:solidFill>
              <a:latin typeface="Times New Roman" pitchFamily="18" charset="0"/>
              <a:cs typeface="Times New Roman" pitchFamily="18" charset="0"/>
            </a:rPr>
            <a:t>Can be arranged or ranked</a:t>
          </a:r>
        </a:p>
      </dgm:t>
    </dgm:pt>
    <dgm:pt modelId="{A9AC2D4E-0D97-4D20-BD9D-3C33818BA76B}" type="parTrans" cxnId="{4B425777-3ADD-447E-9F10-DDB322948C30}">
      <dgm:prSet/>
      <dgm:spPr/>
      <dgm:t>
        <a:bodyPr/>
        <a:lstStyle/>
        <a:p>
          <a:endParaRPr lang="en-US"/>
        </a:p>
      </dgm:t>
    </dgm:pt>
    <dgm:pt modelId="{FE445711-5AC8-4C43-BF76-16BA4B12C0DE}" type="sibTrans" cxnId="{4B425777-3ADD-447E-9F10-DDB322948C30}">
      <dgm:prSet/>
      <dgm:spPr/>
      <dgm:t>
        <a:bodyPr/>
        <a:lstStyle/>
        <a:p>
          <a:endParaRPr lang="en-US"/>
        </a:p>
      </dgm:t>
    </dgm:pt>
    <dgm:pt modelId="{DD682AE1-0F1A-44A1-8CB1-977635BF68BE}">
      <dgm:prSet custT="1"/>
      <dgm:spPr/>
      <dgm:t>
        <a:bodyPr/>
        <a:lstStyle/>
        <a:p>
          <a:pPr algn="l"/>
          <a:r>
            <a:rPr lang="en-US" sz="2400" b="0" i="1" dirty="0">
              <a:solidFill>
                <a:schemeClr val="tx1"/>
              </a:solidFill>
              <a:latin typeface="Times New Roman" pitchFamily="18" charset="0"/>
              <a:cs typeface="Times New Roman" pitchFamily="18" charset="0"/>
            </a:rPr>
            <a:t>Example:</a:t>
          </a:r>
        </a:p>
        <a:p>
          <a:pPr algn="l"/>
          <a:r>
            <a:rPr lang="en-US" sz="2400" dirty="0">
              <a:solidFill>
                <a:schemeClr val="tx1"/>
              </a:solidFill>
              <a:latin typeface="Times New Roman" pitchFamily="18" charset="0"/>
              <a:cs typeface="Times New Roman" pitchFamily="18" charset="0"/>
            </a:rPr>
            <a:t>Number of people</a:t>
          </a:r>
        </a:p>
        <a:p>
          <a:pPr algn="l"/>
          <a:r>
            <a:rPr lang="en-US" sz="2400" dirty="0">
              <a:solidFill>
                <a:schemeClr val="tx1"/>
              </a:solidFill>
              <a:latin typeface="Times New Roman" pitchFamily="18" charset="0"/>
              <a:cs typeface="Times New Roman" pitchFamily="18" charset="0"/>
            </a:rPr>
            <a:t>0, 1, 2,…, 30</a:t>
          </a:r>
        </a:p>
      </dgm:t>
    </dgm:pt>
    <dgm:pt modelId="{ADF29295-D538-428F-BEB4-7E92B9BEEC63}" type="parTrans" cxnId="{79087AA3-20CA-4B02-B019-CDC8BF1FFAA9}">
      <dgm:prSet/>
      <dgm:spPr/>
      <dgm:t>
        <a:bodyPr/>
        <a:lstStyle/>
        <a:p>
          <a:endParaRPr lang="en-US"/>
        </a:p>
      </dgm:t>
    </dgm:pt>
    <dgm:pt modelId="{B7D50A33-E032-45FD-B80F-8FB47C4BCFD0}" type="sibTrans" cxnId="{79087AA3-20CA-4B02-B019-CDC8BF1FFAA9}">
      <dgm:prSet/>
      <dgm:spPr/>
      <dgm:t>
        <a:bodyPr/>
        <a:lstStyle/>
        <a:p>
          <a:endParaRPr lang="en-US"/>
        </a:p>
      </dgm:t>
    </dgm:pt>
    <dgm:pt modelId="{3BF1FD9B-E300-48D1-A58E-6A1845D11937}">
      <dgm:prSet custT="1"/>
      <dgm:spPr/>
      <dgm:t>
        <a:bodyPr/>
        <a:lstStyle/>
        <a:p>
          <a:pPr algn="l"/>
          <a:r>
            <a:rPr lang="en-US" sz="2400" b="0" i="1" dirty="0">
              <a:solidFill>
                <a:schemeClr val="tx1"/>
              </a:solidFill>
              <a:latin typeface="Times New Roman" pitchFamily="18" charset="0"/>
              <a:cs typeface="Times New Roman" pitchFamily="18" charset="0"/>
            </a:rPr>
            <a:t>Example</a:t>
          </a:r>
          <a:r>
            <a:rPr lang="en-US" sz="2400" b="1" dirty="0">
              <a:solidFill>
                <a:schemeClr val="tx1"/>
              </a:solidFill>
              <a:latin typeface="Times New Roman" pitchFamily="18" charset="0"/>
              <a:cs typeface="Times New Roman" pitchFamily="18" charset="0"/>
            </a:rPr>
            <a:t>:</a:t>
          </a:r>
        </a:p>
        <a:p>
          <a:pPr algn="l"/>
          <a:r>
            <a:rPr lang="en-US" sz="2400" dirty="0">
              <a:solidFill>
                <a:schemeClr val="tx1"/>
              </a:solidFill>
              <a:latin typeface="Times New Roman" pitchFamily="18" charset="0"/>
              <a:cs typeface="Times New Roman" pitchFamily="18" charset="0"/>
            </a:rPr>
            <a:t>Time to finish a task</a:t>
          </a:r>
        </a:p>
      </dgm:t>
    </dgm:pt>
    <dgm:pt modelId="{278FDD35-0FA2-461D-87C4-BE30DE15668E}" type="parTrans" cxnId="{28932F70-C9F4-4AC6-8416-93B67FD85FDF}">
      <dgm:prSet/>
      <dgm:spPr/>
      <dgm:t>
        <a:bodyPr/>
        <a:lstStyle/>
        <a:p>
          <a:endParaRPr lang="en-US"/>
        </a:p>
      </dgm:t>
    </dgm:pt>
    <dgm:pt modelId="{43D4ABBC-133A-4163-81D9-35B535272CB4}" type="sibTrans" cxnId="{28932F70-C9F4-4AC6-8416-93B67FD85FDF}">
      <dgm:prSet/>
      <dgm:spPr/>
      <dgm:t>
        <a:bodyPr/>
        <a:lstStyle/>
        <a:p>
          <a:endParaRPr lang="en-US"/>
        </a:p>
      </dgm:t>
    </dgm:pt>
    <dgm:pt modelId="{548D6043-F69B-4E35-91BA-0869FCD58F45}">
      <dgm:prSet custT="1"/>
      <dgm:spPr/>
      <dgm:t>
        <a:bodyPr/>
        <a:lstStyle/>
        <a:p>
          <a:r>
            <a:rPr lang="en-US" sz="2400" b="0" i="1" dirty="0">
              <a:solidFill>
                <a:schemeClr val="tx1"/>
              </a:solidFill>
              <a:latin typeface="Times New Roman" pitchFamily="18" charset="0"/>
              <a:cs typeface="Times New Roman" pitchFamily="18" charset="0"/>
            </a:rPr>
            <a:t>Example:</a:t>
          </a:r>
        </a:p>
        <a:p>
          <a:r>
            <a:rPr lang="en-US" sz="2400" dirty="0">
              <a:solidFill>
                <a:schemeClr val="tx1"/>
              </a:solidFill>
              <a:latin typeface="Times New Roman" pitchFamily="18" charset="0"/>
              <a:cs typeface="Times New Roman" pitchFamily="18" charset="0"/>
            </a:rPr>
            <a:t>Birthplace</a:t>
          </a:r>
        </a:p>
      </dgm:t>
    </dgm:pt>
    <dgm:pt modelId="{D997EF49-D12E-466A-982E-650DC1601803}" type="parTrans" cxnId="{0B55BA96-1F43-4D61-AD30-76D84C3DFDC3}">
      <dgm:prSet/>
      <dgm:spPr/>
      <dgm:t>
        <a:bodyPr/>
        <a:lstStyle/>
        <a:p>
          <a:endParaRPr lang="en-US"/>
        </a:p>
      </dgm:t>
    </dgm:pt>
    <dgm:pt modelId="{B968DC2A-7BA0-4C99-A905-FEEE73E8595A}" type="sibTrans" cxnId="{0B55BA96-1F43-4D61-AD30-76D84C3DFDC3}">
      <dgm:prSet/>
      <dgm:spPr/>
      <dgm:t>
        <a:bodyPr/>
        <a:lstStyle/>
        <a:p>
          <a:endParaRPr lang="en-US"/>
        </a:p>
      </dgm:t>
    </dgm:pt>
    <dgm:pt modelId="{1BCC872E-1D87-4947-A6E6-5507F4B4941B}">
      <dgm:prSet custT="1"/>
      <dgm:spPr/>
      <dgm:t>
        <a:bodyPr/>
        <a:lstStyle/>
        <a:p>
          <a:pPr algn="l"/>
          <a:r>
            <a:rPr lang="en-US" sz="2400" b="0" i="1" dirty="0">
              <a:solidFill>
                <a:schemeClr val="tx1"/>
              </a:solidFill>
              <a:latin typeface="Times New Roman" pitchFamily="18" charset="0"/>
              <a:cs typeface="Times New Roman" pitchFamily="18" charset="0"/>
            </a:rPr>
            <a:t>Example:</a:t>
          </a:r>
        </a:p>
        <a:p>
          <a:pPr algn="l"/>
          <a:r>
            <a:rPr lang="en-US" sz="2400" b="0" dirty="0">
              <a:solidFill>
                <a:schemeClr val="tx1"/>
              </a:solidFill>
              <a:latin typeface="Times New Roman" pitchFamily="18" charset="0"/>
              <a:cs typeface="Times New Roman" pitchFamily="18" charset="0"/>
            </a:rPr>
            <a:t>Letter grades,</a:t>
          </a:r>
        </a:p>
        <a:p>
          <a:pPr algn="l"/>
          <a:r>
            <a:rPr lang="en-US" sz="2400" b="0" dirty="0">
              <a:solidFill>
                <a:schemeClr val="tx1"/>
              </a:solidFill>
              <a:latin typeface="Times New Roman" pitchFamily="18" charset="0"/>
              <a:cs typeface="Times New Roman" pitchFamily="18" charset="0"/>
            </a:rPr>
            <a:t>Military ranks</a:t>
          </a:r>
        </a:p>
      </dgm:t>
    </dgm:pt>
    <dgm:pt modelId="{1C7A89B6-FC98-4339-A6FF-DBBC41EFAB46}" type="parTrans" cxnId="{885DAEC9-5F19-478A-94BD-8DED82CC20F4}">
      <dgm:prSet/>
      <dgm:spPr/>
      <dgm:t>
        <a:bodyPr/>
        <a:lstStyle/>
        <a:p>
          <a:endParaRPr lang="en-US"/>
        </a:p>
      </dgm:t>
    </dgm:pt>
    <dgm:pt modelId="{D3DE3D6B-0671-448A-9E24-19F48C534873}" type="sibTrans" cxnId="{885DAEC9-5F19-478A-94BD-8DED82CC20F4}">
      <dgm:prSet/>
      <dgm:spPr/>
      <dgm:t>
        <a:bodyPr/>
        <a:lstStyle/>
        <a:p>
          <a:endParaRPr lang="en-US"/>
        </a:p>
      </dgm:t>
    </dgm:pt>
    <dgm:pt modelId="{16943206-A8A5-44D4-A089-E84A45D08349}" type="pres">
      <dgm:prSet presAssocID="{36695EDE-5404-4A13-A509-06BB1A2AA91E}" presName="mainComposite" presStyleCnt="0">
        <dgm:presLayoutVars>
          <dgm:chPref val="1"/>
          <dgm:dir/>
          <dgm:animOne val="branch"/>
          <dgm:animLvl val="lvl"/>
          <dgm:resizeHandles val="exact"/>
        </dgm:presLayoutVars>
      </dgm:prSet>
      <dgm:spPr/>
    </dgm:pt>
    <dgm:pt modelId="{4AFE7434-9289-4E45-8F46-1A544435878C}" type="pres">
      <dgm:prSet presAssocID="{36695EDE-5404-4A13-A509-06BB1A2AA91E}" presName="hierFlow" presStyleCnt="0"/>
      <dgm:spPr/>
    </dgm:pt>
    <dgm:pt modelId="{D7ADCA26-E91E-43DF-BFE7-4AEA710A6CC2}" type="pres">
      <dgm:prSet presAssocID="{36695EDE-5404-4A13-A509-06BB1A2AA91E}" presName="hierChild1" presStyleCnt="0">
        <dgm:presLayoutVars>
          <dgm:chPref val="1"/>
          <dgm:animOne val="branch"/>
          <dgm:animLvl val="lvl"/>
        </dgm:presLayoutVars>
      </dgm:prSet>
      <dgm:spPr/>
    </dgm:pt>
    <dgm:pt modelId="{3FD35C6C-1069-4647-BBB0-C27588E2F24C}" type="pres">
      <dgm:prSet presAssocID="{E9411F85-7329-4E71-91A1-67F361ECC6B9}" presName="Name14" presStyleCnt="0"/>
      <dgm:spPr/>
    </dgm:pt>
    <dgm:pt modelId="{142A5811-F279-4D01-8B8A-F3151B228906}" type="pres">
      <dgm:prSet presAssocID="{E9411F85-7329-4E71-91A1-67F361ECC6B9}" presName="level1Shape" presStyleLbl="node0" presStyleIdx="0" presStyleCnt="1" custScaleX="719273" custScaleY="143699">
        <dgm:presLayoutVars>
          <dgm:chPref val="3"/>
        </dgm:presLayoutVars>
      </dgm:prSet>
      <dgm:spPr/>
    </dgm:pt>
    <dgm:pt modelId="{13FF551B-57D2-47D1-9DE4-B3AEE94C5685}" type="pres">
      <dgm:prSet presAssocID="{E9411F85-7329-4E71-91A1-67F361ECC6B9}" presName="hierChild2" presStyleCnt="0"/>
      <dgm:spPr/>
    </dgm:pt>
    <dgm:pt modelId="{1D2E2399-018D-4A6D-948B-2EC8A9350687}" type="pres">
      <dgm:prSet presAssocID="{CCC65DB4-1180-4F85-B8DC-58052B49850B}" presName="Name19" presStyleLbl="parChTrans1D2" presStyleIdx="0" presStyleCnt="2"/>
      <dgm:spPr/>
    </dgm:pt>
    <dgm:pt modelId="{55CF0159-946A-477D-8AF1-AB08B16BC45B}" type="pres">
      <dgm:prSet presAssocID="{C423981A-7721-4579-ABEF-938749E2277E}" presName="Name21" presStyleCnt="0"/>
      <dgm:spPr/>
    </dgm:pt>
    <dgm:pt modelId="{97B37DC1-7AB8-404C-9AC4-9AECDE8E2580}" type="pres">
      <dgm:prSet presAssocID="{C423981A-7721-4579-ABEF-938749E2277E}" presName="level2Shape" presStyleLbl="node2" presStyleIdx="0" presStyleCnt="2" custScaleX="306451"/>
      <dgm:spPr/>
    </dgm:pt>
    <dgm:pt modelId="{D81EBD07-25E5-4F6F-8263-06D8C439F1E7}" type="pres">
      <dgm:prSet presAssocID="{C423981A-7721-4579-ABEF-938749E2277E}" presName="hierChild3" presStyleCnt="0"/>
      <dgm:spPr/>
    </dgm:pt>
    <dgm:pt modelId="{5B45A76B-A9A9-4F92-A5C7-19A5EDD6D870}" type="pres">
      <dgm:prSet presAssocID="{5DF38F36-8356-4F8E-AD26-668AB2B9BC26}" presName="Name19" presStyleLbl="parChTrans1D3" presStyleIdx="0" presStyleCnt="4"/>
      <dgm:spPr/>
    </dgm:pt>
    <dgm:pt modelId="{853838BF-6377-46E3-AF43-0CEBD6E2FF1D}" type="pres">
      <dgm:prSet presAssocID="{2AA98BAA-8E99-4A15-993A-5D569B372CC6}" presName="Name21" presStyleCnt="0"/>
      <dgm:spPr/>
    </dgm:pt>
    <dgm:pt modelId="{84350D3A-617F-4891-85DE-123597727EE7}" type="pres">
      <dgm:prSet presAssocID="{2AA98BAA-8E99-4A15-993A-5D569B372CC6}" presName="level2Shape" presStyleLbl="asst2" presStyleIdx="0" presStyleCnt="4" custScaleX="280945"/>
      <dgm:spPr/>
    </dgm:pt>
    <dgm:pt modelId="{D24568FE-8A3F-484C-B1C9-668C223C0345}" type="pres">
      <dgm:prSet presAssocID="{2AA98BAA-8E99-4A15-993A-5D569B372CC6}" presName="hierChild3" presStyleCnt="0"/>
      <dgm:spPr/>
    </dgm:pt>
    <dgm:pt modelId="{E29B6720-1AB6-4C8D-82D2-027A160B32F2}" type="pres">
      <dgm:prSet presAssocID="{ADF29295-D538-428F-BEB4-7E92B9BEEC63}" presName="Name19" presStyleLbl="parChTrans1D4" presStyleIdx="0" presStyleCnt="4"/>
      <dgm:spPr/>
    </dgm:pt>
    <dgm:pt modelId="{C1F3B5A9-B05E-47AF-9B0F-4E822B624D78}" type="pres">
      <dgm:prSet presAssocID="{DD682AE1-0F1A-44A1-8CB1-977635BF68BE}" presName="Name21" presStyleCnt="0"/>
      <dgm:spPr/>
    </dgm:pt>
    <dgm:pt modelId="{BC595E94-4098-40F0-B145-46D4EC72F5B1}" type="pres">
      <dgm:prSet presAssocID="{DD682AE1-0F1A-44A1-8CB1-977635BF68BE}" presName="level2Shape" presStyleLbl="node4" presStyleIdx="0" presStyleCnt="4" custScaleX="253219" custScaleY="226373"/>
      <dgm:spPr/>
    </dgm:pt>
    <dgm:pt modelId="{0EC0DFCB-656D-4006-AC9E-D0ECFDBDDB10}" type="pres">
      <dgm:prSet presAssocID="{DD682AE1-0F1A-44A1-8CB1-977635BF68BE}" presName="hierChild3" presStyleCnt="0"/>
      <dgm:spPr/>
    </dgm:pt>
    <dgm:pt modelId="{D5852DF1-B6C7-400E-9939-62CE67405B07}" type="pres">
      <dgm:prSet presAssocID="{954CDD6E-703C-47FF-B5DC-6426B5361A57}" presName="Name19" presStyleLbl="parChTrans1D3" presStyleIdx="1" presStyleCnt="4"/>
      <dgm:spPr/>
    </dgm:pt>
    <dgm:pt modelId="{C6EC0663-E9CE-489F-9CB3-19735DED357F}" type="pres">
      <dgm:prSet presAssocID="{31289090-867E-4FA4-8C85-4732ADD66823}" presName="Name21" presStyleCnt="0"/>
      <dgm:spPr/>
    </dgm:pt>
    <dgm:pt modelId="{164FDE58-185B-483E-9FD6-08451BB803FA}" type="pres">
      <dgm:prSet presAssocID="{31289090-867E-4FA4-8C85-4732ADD66823}" presName="level2Shape" presStyleLbl="asst2" presStyleIdx="1" presStyleCnt="4" custScaleX="192403"/>
      <dgm:spPr/>
    </dgm:pt>
    <dgm:pt modelId="{4F7858E3-9F14-4DD7-A8AC-D9648F16B13A}" type="pres">
      <dgm:prSet presAssocID="{31289090-867E-4FA4-8C85-4732ADD66823}" presName="hierChild3" presStyleCnt="0"/>
      <dgm:spPr/>
    </dgm:pt>
    <dgm:pt modelId="{1575BA03-4FAB-4D7A-96E5-15FFD9D374A9}" type="pres">
      <dgm:prSet presAssocID="{278FDD35-0FA2-461D-87C4-BE30DE15668E}" presName="Name19" presStyleLbl="parChTrans1D4" presStyleIdx="1" presStyleCnt="4"/>
      <dgm:spPr/>
    </dgm:pt>
    <dgm:pt modelId="{C9FB502A-12ED-4E37-B9E4-86A2F727B7E9}" type="pres">
      <dgm:prSet presAssocID="{3BF1FD9B-E300-48D1-A58E-6A1845D11937}" presName="Name21" presStyleCnt="0"/>
      <dgm:spPr/>
    </dgm:pt>
    <dgm:pt modelId="{FDEEE7BD-11F1-42D0-8F9A-F34593CB84E1}" type="pres">
      <dgm:prSet presAssocID="{3BF1FD9B-E300-48D1-A58E-6A1845D11937}" presName="level2Shape" presStyleLbl="node4" presStyleIdx="1" presStyleCnt="4" custScaleX="301769"/>
      <dgm:spPr/>
    </dgm:pt>
    <dgm:pt modelId="{F340B2F6-860B-408D-A24F-2C0082372148}" type="pres">
      <dgm:prSet presAssocID="{3BF1FD9B-E300-48D1-A58E-6A1845D11937}" presName="hierChild3" presStyleCnt="0"/>
      <dgm:spPr/>
    </dgm:pt>
    <dgm:pt modelId="{3F36B62D-0B51-432F-AB2F-C763C2087100}" type="pres">
      <dgm:prSet presAssocID="{BB32E88E-ED5C-4BB8-8280-9937EDF33E96}" presName="Name19" presStyleLbl="parChTrans1D2" presStyleIdx="1" presStyleCnt="2"/>
      <dgm:spPr/>
    </dgm:pt>
    <dgm:pt modelId="{3E924708-B753-44D7-8B43-6633A04102E0}" type="pres">
      <dgm:prSet presAssocID="{9C06D825-8508-4EF5-B8B0-803A59E4B6E1}" presName="Name21" presStyleCnt="0"/>
      <dgm:spPr/>
    </dgm:pt>
    <dgm:pt modelId="{5D61FDEA-2EC4-4C28-B4C5-EC7B2EF62ABE}" type="pres">
      <dgm:prSet presAssocID="{9C06D825-8508-4EF5-B8B0-803A59E4B6E1}" presName="level2Shape" presStyleLbl="node2" presStyleIdx="1" presStyleCnt="2" custScaleX="192820"/>
      <dgm:spPr/>
    </dgm:pt>
    <dgm:pt modelId="{D022A1BD-F9CA-4A88-BCD0-0396B4744DC7}" type="pres">
      <dgm:prSet presAssocID="{9C06D825-8508-4EF5-B8B0-803A59E4B6E1}" presName="hierChild3" presStyleCnt="0"/>
      <dgm:spPr/>
    </dgm:pt>
    <dgm:pt modelId="{1DD28CF4-3831-4452-A37C-EA1AD176669B}" type="pres">
      <dgm:prSet presAssocID="{02F123A2-AE86-40DB-A0B5-C5F376015C23}" presName="Name19" presStyleLbl="parChTrans1D3" presStyleIdx="2" presStyleCnt="4"/>
      <dgm:spPr/>
    </dgm:pt>
    <dgm:pt modelId="{1A3DBD6D-4917-4FFA-9247-B2CE2311128A}" type="pres">
      <dgm:prSet presAssocID="{E79B7E04-5245-4FC9-9D68-7E7AB43EA50A}" presName="Name21" presStyleCnt="0"/>
      <dgm:spPr/>
    </dgm:pt>
    <dgm:pt modelId="{1573A97B-FF52-4749-A0A9-EFDC6DB8D3B9}" type="pres">
      <dgm:prSet presAssocID="{E79B7E04-5245-4FC9-9D68-7E7AB43EA50A}" presName="level2Shape" presStyleLbl="asst2" presStyleIdx="2" presStyleCnt="4" custScaleX="228593"/>
      <dgm:spPr/>
    </dgm:pt>
    <dgm:pt modelId="{D07396BC-407C-4939-AC0A-E91D54BE546D}" type="pres">
      <dgm:prSet presAssocID="{E79B7E04-5245-4FC9-9D68-7E7AB43EA50A}" presName="hierChild3" presStyleCnt="0"/>
      <dgm:spPr/>
    </dgm:pt>
    <dgm:pt modelId="{253D9385-92E8-490A-AE93-4CB40E00B076}" type="pres">
      <dgm:prSet presAssocID="{D997EF49-D12E-466A-982E-650DC1601803}" presName="Name19" presStyleLbl="parChTrans1D4" presStyleIdx="2" presStyleCnt="4"/>
      <dgm:spPr/>
    </dgm:pt>
    <dgm:pt modelId="{B3902F54-178F-4544-97EE-6A4AB94B7187}" type="pres">
      <dgm:prSet presAssocID="{548D6043-F69B-4E35-91BA-0869FCD58F45}" presName="Name21" presStyleCnt="0"/>
      <dgm:spPr/>
    </dgm:pt>
    <dgm:pt modelId="{B4FCEF33-8934-472C-92D1-688A05425360}" type="pres">
      <dgm:prSet presAssocID="{548D6043-F69B-4E35-91BA-0869FCD58F45}" presName="level2Shape" presStyleLbl="node4" presStyleIdx="2" presStyleCnt="4" custScaleX="169018" custScaleY="144915"/>
      <dgm:spPr/>
    </dgm:pt>
    <dgm:pt modelId="{41AC18EA-F722-4491-8C15-4F8CE790BE8F}" type="pres">
      <dgm:prSet presAssocID="{548D6043-F69B-4E35-91BA-0869FCD58F45}" presName="hierChild3" presStyleCnt="0"/>
      <dgm:spPr/>
    </dgm:pt>
    <dgm:pt modelId="{BFE679FD-3D7D-49D3-932B-9834C7CAE039}" type="pres">
      <dgm:prSet presAssocID="{A9AC2D4E-0D97-4D20-BD9D-3C33818BA76B}" presName="Name19" presStyleLbl="parChTrans1D3" presStyleIdx="3" presStyleCnt="4"/>
      <dgm:spPr/>
    </dgm:pt>
    <dgm:pt modelId="{6B21121C-5ECC-4F40-9AC6-8E9224714F14}" type="pres">
      <dgm:prSet presAssocID="{1FD064AD-7A9F-4368-B50E-5114E978D2A6}" presName="Name21" presStyleCnt="0"/>
      <dgm:spPr/>
    </dgm:pt>
    <dgm:pt modelId="{BBC4B2A5-30DB-4929-ADA9-D65F563A7FF9}" type="pres">
      <dgm:prSet presAssocID="{1FD064AD-7A9F-4368-B50E-5114E978D2A6}" presName="level2Shape" presStyleLbl="asst2" presStyleIdx="3" presStyleCnt="4" custScaleX="219482" custScaleY="145575"/>
      <dgm:spPr/>
    </dgm:pt>
    <dgm:pt modelId="{85A241BC-E675-4E3C-8928-83037317679A}" type="pres">
      <dgm:prSet presAssocID="{1FD064AD-7A9F-4368-B50E-5114E978D2A6}" presName="hierChild3" presStyleCnt="0"/>
      <dgm:spPr/>
    </dgm:pt>
    <dgm:pt modelId="{F423F4F6-4035-4CC3-98F7-5A8154FD23E5}" type="pres">
      <dgm:prSet presAssocID="{1C7A89B6-FC98-4339-A6FF-DBBC41EFAB46}" presName="Name19" presStyleLbl="parChTrans1D4" presStyleIdx="3" presStyleCnt="4"/>
      <dgm:spPr/>
    </dgm:pt>
    <dgm:pt modelId="{AFF69160-9529-4E6C-A213-C7F929D780D9}" type="pres">
      <dgm:prSet presAssocID="{1BCC872E-1D87-4947-A6E6-5507F4B4941B}" presName="Name21" presStyleCnt="0"/>
      <dgm:spPr/>
    </dgm:pt>
    <dgm:pt modelId="{2E868ADD-42A3-4D37-BE8C-D2906865B1ED}" type="pres">
      <dgm:prSet presAssocID="{1BCC872E-1D87-4947-A6E6-5507F4B4941B}" presName="level2Shape" presStyleLbl="node4" presStyleIdx="3" presStyleCnt="4" custScaleX="194962" custScaleY="193415"/>
      <dgm:spPr/>
    </dgm:pt>
    <dgm:pt modelId="{7C465BA3-17E8-4EC5-ADF7-3FF8EEC5EEB8}" type="pres">
      <dgm:prSet presAssocID="{1BCC872E-1D87-4947-A6E6-5507F4B4941B}" presName="hierChild3" presStyleCnt="0"/>
      <dgm:spPr/>
    </dgm:pt>
    <dgm:pt modelId="{9EE25F26-5155-4992-91F6-075BA08B4E7C}" type="pres">
      <dgm:prSet presAssocID="{36695EDE-5404-4A13-A509-06BB1A2AA91E}" presName="bgShapesFlow" presStyleCnt="0"/>
      <dgm:spPr/>
    </dgm:pt>
  </dgm:ptLst>
  <dgm:cxnLst>
    <dgm:cxn modelId="{47387D06-A793-453A-B70D-631DA5CD82AB}" type="presOf" srcId="{D997EF49-D12E-466A-982E-650DC1601803}" destId="{253D9385-92E8-490A-AE93-4CB40E00B076}" srcOrd="0" destOrd="0" presId="urn:microsoft.com/office/officeart/2005/8/layout/hierarchy6"/>
    <dgm:cxn modelId="{8AC8B915-A276-4B21-AF2A-98E561A6FBF1}" type="presOf" srcId="{BB32E88E-ED5C-4BB8-8280-9937EDF33E96}" destId="{3F36B62D-0B51-432F-AB2F-C763C2087100}" srcOrd="0" destOrd="0" presId="urn:microsoft.com/office/officeart/2005/8/layout/hierarchy6"/>
    <dgm:cxn modelId="{2A1CDF1B-312F-4D65-8F7D-2143D90151CB}" type="presOf" srcId="{5DF38F36-8356-4F8E-AD26-668AB2B9BC26}" destId="{5B45A76B-A9A9-4F92-A5C7-19A5EDD6D870}" srcOrd="0" destOrd="0" presId="urn:microsoft.com/office/officeart/2005/8/layout/hierarchy6"/>
    <dgm:cxn modelId="{78672D28-BEB4-460C-83E4-305F9AE694EB}" type="presOf" srcId="{954CDD6E-703C-47FF-B5DC-6426B5361A57}" destId="{D5852DF1-B6C7-400E-9939-62CE67405B07}" srcOrd="0" destOrd="0" presId="urn:microsoft.com/office/officeart/2005/8/layout/hierarchy6"/>
    <dgm:cxn modelId="{77216232-098F-4A38-ADFB-0EB22A82EC53}" type="presOf" srcId="{C423981A-7721-4579-ABEF-938749E2277E}" destId="{97B37DC1-7AB8-404C-9AC4-9AECDE8E2580}" srcOrd="0" destOrd="0" presId="urn:microsoft.com/office/officeart/2005/8/layout/hierarchy6"/>
    <dgm:cxn modelId="{4381BB34-29A1-4617-B61D-520A98201783}" type="presOf" srcId="{ADF29295-D538-428F-BEB4-7E92B9BEEC63}" destId="{E29B6720-1AB6-4C8D-82D2-027A160B32F2}" srcOrd="0" destOrd="0" presId="urn:microsoft.com/office/officeart/2005/8/layout/hierarchy6"/>
    <dgm:cxn modelId="{D787FC5B-0968-4DB5-A306-047803787A61}" type="presOf" srcId="{9C06D825-8508-4EF5-B8B0-803A59E4B6E1}" destId="{5D61FDEA-2EC4-4C28-B4C5-EC7B2EF62ABE}" srcOrd="0" destOrd="0" presId="urn:microsoft.com/office/officeart/2005/8/layout/hierarchy6"/>
    <dgm:cxn modelId="{FCFE795D-729F-4C22-B1D0-2DC24F2F6265}" type="presOf" srcId="{1C7A89B6-FC98-4339-A6FF-DBBC41EFAB46}" destId="{F423F4F6-4035-4CC3-98F7-5A8154FD23E5}" srcOrd="0" destOrd="0" presId="urn:microsoft.com/office/officeart/2005/8/layout/hierarchy6"/>
    <dgm:cxn modelId="{FE32E049-6CFE-4BDD-A822-A553747E2296}" srcId="{E9411F85-7329-4E71-91A1-67F361ECC6B9}" destId="{C423981A-7721-4579-ABEF-938749E2277E}" srcOrd="0" destOrd="0" parTransId="{CCC65DB4-1180-4F85-B8DC-58052B49850B}" sibTransId="{16535896-E23F-4161-AC38-2FC954175D3B}"/>
    <dgm:cxn modelId="{7A8F9C4B-03A4-4ED1-AF6E-64E582CFB54F}" type="presOf" srcId="{36695EDE-5404-4A13-A509-06BB1A2AA91E}" destId="{16943206-A8A5-44D4-A089-E84A45D08349}" srcOrd="0" destOrd="0" presId="urn:microsoft.com/office/officeart/2005/8/layout/hierarchy6"/>
    <dgm:cxn modelId="{1028EC4C-D255-4BB9-A100-042D22769848}" type="presOf" srcId="{3BF1FD9B-E300-48D1-A58E-6A1845D11937}" destId="{FDEEE7BD-11F1-42D0-8F9A-F34593CB84E1}" srcOrd="0" destOrd="0" presId="urn:microsoft.com/office/officeart/2005/8/layout/hierarchy6"/>
    <dgm:cxn modelId="{28932F70-C9F4-4AC6-8416-93B67FD85FDF}" srcId="{31289090-867E-4FA4-8C85-4732ADD66823}" destId="{3BF1FD9B-E300-48D1-A58E-6A1845D11937}" srcOrd="0" destOrd="0" parTransId="{278FDD35-0FA2-461D-87C4-BE30DE15668E}" sibTransId="{43D4ABBC-133A-4163-81D9-35B535272CB4}"/>
    <dgm:cxn modelId="{4B425777-3ADD-447E-9F10-DDB322948C30}" srcId="{9C06D825-8508-4EF5-B8B0-803A59E4B6E1}" destId="{1FD064AD-7A9F-4368-B50E-5114E978D2A6}" srcOrd="1" destOrd="0" parTransId="{A9AC2D4E-0D97-4D20-BD9D-3C33818BA76B}" sibTransId="{FE445711-5AC8-4C43-BF76-16BA4B12C0DE}"/>
    <dgm:cxn modelId="{F593FE83-38B9-44D1-9A32-49908E0E40E4}" srcId="{36695EDE-5404-4A13-A509-06BB1A2AA91E}" destId="{E9411F85-7329-4E71-91A1-67F361ECC6B9}" srcOrd="0" destOrd="0" parTransId="{88A873DA-A34F-428C-B5CD-277269F039B7}" sibTransId="{B7F069FA-4901-410F-93B2-CC25E5F6B52E}"/>
    <dgm:cxn modelId="{A8DA1C88-47AB-4042-B4B3-775B850E7B5C}" type="presOf" srcId="{31289090-867E-4FA4-8C85-4732ADD66823}" destId="{164FDE58-185B-483E-9FD6-08451BB803FA}" srcOrd="0" destOrd="0" presId="urn:microsoft.com/office/officeart/2005/8/layout/hierarchy6"/>
    <dgm:cxn modelId="{02D1F092-7248-499C-BD28-ADB8EAC8CDC1}" srcId="{9C06D825-8508-4EF5-B8B0-803A59E4B6E1}" destId="{E79B7E04-5245-4FC9-9D68-7E7AB43EA50A}" srcOrd="0" destOrd="0" parTransId="{02F123A2-AE86-40DB-A0B5-C5F376015C23}" sibTransId="{82258643-CA07-4AB2-9ED6-25798D1C0D45}"/>
    <dgm:cxn modelId="{B14E6294-3E84-44A6-95A7-A89C7205AC79}" type="presOf" srcId="{2AA98BAA-8E99-4A15-993A-5D569B372CC6}" destId="{84350D3A-617F-4891-85DE-123597727EE7}" srcOrd="0" destOrd="0" presId="urn:microsoft.com/office/officeart/2005/8/layout/hierarchy6"/>
    <dgm:cxn modelId="{659D9394-809D-49C6-8843-244AEBBB4B92}" type="presOf" srcId="{A9AC2D4E-0D97-4D20-BD9D-3C33818BA76B}" destId="{BFE679FD-3D7D-49D3-932B-9834C7CAE039}" srcOrd="0" destOrd="0" presId="urn:microsoft.com/office/officeart/2005/8/layout/hierarchy6"/>
    <dgm:cxn modelId="{0B55BA96-1F43-4D61-AD30-76D84C3DFDC3}" srcId="{E79B7E04-5245-4FC9-9D68-7E7AB43EA50A}" destId="{548D6043-F69B-4E35-91BA-0869FCD58F45}" srcOrd="0" destOrd="0" parTransId="{D997EF49-D12E-466A-982E-650DC1601803}" sibTransId="{B968DC2A-7BA0-4C99-A905-FEEE73E8595A}"/>
    <dgm:cxn modelId="{EE225B9F-DCA4-419E-933B-5175E9CB426D}" type="presOf" srcId="{CCC65DB4-1180-4F85-B8DC-58052B49850B}" destId="{1D2E2399-018D-4A6D-948B-2EC8A9350687}" srcOrd="0" destOrd="0" presId="urn:microsoft.com/office/officeart/2005/8/layout/hierarchy6"/>
    <dgm:cxn modelId="{D299589F-C637-4145-9752-87A12E2810C1}" type="presOf" srcId="{E9411F85-7329-4E71-91A1-67F361ECC6B9}" destId="{142A5811-F279-4D01-8B8A-F3151B228906}" srcOrd="0" destOrd="0" presId="urn:microsoft.com/office/officeart/2005/8/layout/hierarchy6"/>
    <dgm:cxn modelId="{79087AA3-20CA-4B02-B019-CDC8BF1FFAA9}" srcId="{2AA98BAA-8E99-4A15-993A-5D569B372CC6}" destId="{DD682AE1-0F1A-44A1-8CB1-977635BF68BE}" srcOrd="0" destOrd="0" parTransId="{ADF29295-D538-428F-BEB4-7E92B9BEEC63}" sibTransId="{B7D50A33-E032-45FD-B80F-8FB47C4BCFD0}"/>
    <dgm:cxn modelId="{B822FBA3-8C76-4DE2-BA05-327EDEB792D2}" type="presOf" srcId="{02F123A2-AE86-40DB-A0B5-C5F376015C23}" destId="{1DD28CF4-3831-4452-A37C-EA1AD176669B}" srcOrd="0" destOrd="0" presId="urn:microsoft.com/office/officeart/2005/8/layout/hierarchy6"/>
    <dgm:cxn modelId="{BEE0E4A4-A78A-4E99-A948-BEB0E5F950BA}" type="presOf" srcId="{DD682AE1-0F1A-44A1-8CB1-977635BF68BE}" destId="{BC595E94-4098-40F0-B145-46D4EC72F5B1}" srcOrd="0" destOrd="0" presId="urn:microsoft.com/office/officeart/2005/8/layout/hierarchy6"/>
    <dgm:cxn modelId="{B5A3FEB5-C76F-4500-8D3C-A92B1B2BA6AC}" type="presOf" srcId="{1FD064AD-7A9F-4368-B50E-5114E978D2A6}" destId="{BBC4B2A5-30DB-4929-ADA9-D65F563A7FF9}" srcOrd="0" destOrd="0" presId="urn:microsoft.com/office/officeart/2005/8/layout/hierarchy6"/>
    <dgm:cxn modelId="{D8FAB5B7-549F-4973-A320-B2DB6D4CE83A}" type="presOf" srcId="{548D6043-F69B-4E35-91BA-0869FCD58F45}" destId="{B4FCEF33-8934-472C-92D1-688A05425360}" srcOrd="0" destOrd="0" presId="urn:microsoft.com/office/officeart/2005/8/layout/hierarchy6"/>
    <dgm:cxn modelId="{885DAEC9-5F19-478A-94BD-8DED82CC20F4}" srcId="{1FD064AD-7A9F-4368-B50E-5114E978D2A6}" destId="{1BCC872E-1D87-4947-A6E6-5507F4B4941B}" srcOrd="0" destOrd="0" parTransId="{1C7A89B6-FC98-4339-A6FF-DBBC41EFAB46}" sibTransId="{D3DE3D6B-0671-448A-9E24-19F48C534873}"/>
    <dgm:cxn modelId="{860122D4-1913-459C-9C52-428ACF23CE9F}" srcId="{C423981A-7721-4579-ABEF-938749E2277E}" destId="{31289090-867E-4FA4-8C85-4732ADD66823}" srcOrd="1" destOrd="0" parTransId="{954CDD6E-703C-47FF-B5DC-6426B5361A57}" sibTransId="{6773E8ED-3E9B-41B8-B2A9-8CC183DA36F9}"/>
    <dgm:cxn modelId="{A0E5CAD9-1FF8-49E8-8DBF-9C385933D1D5}" srcId="{E9411F85-7329-4E71-91A1-67F361ECC6B9}" destId="{9C06D825-8508-4EF5-B8B0-803A59E4B6E1}" srcOrd="1" destOrd="0" parTransId="{BB32E88E-ED5C-4BB8-8280-9937EDF33E96}" sibTransId="{EE4A431F-9ACE-411F-A0BE-0A2B5662BD61}"/>
    <dgm:cxn modelId="{3DE81AE3-4E62-4FEE-B1B9-830359E4A143}" type="presOf" srcId="{E79B7E04-5245-4FC9-9D68-7E7AB43EA50A}" destId="{1573A97B-FF52-4749-A0A9-EFDC6DB8D3B9}" srcOrd="0" destOrd="0" presId="urn:microsoft.com/office/officeart/2005/8/layout/hierarchy6"/>
    <dgm:cxn modelId="{182037EA-25F6-40FB-87C1-80608392BA99}" type="presOf" srcId="{1BCC872E-1D87-4947-A6E6-5507F4B4941B}" destId="{2E868ADD-42A3-4D37-BE8C-D2906865B1ED}" srcOrd="0" destOrd="0" presId="urn:microsoft.com/office/officeart/2005/8/layout/hierarchy6"/>
    <dgm:cxn modelId="{95A09BEE-6881-4DA3-83DB-A0871DFC1D57}" srcId="{C423981A-7721-4579-ABEF-938749E2277E}" destId="{2AA98BAA-8E99-4A15-993A-5D569B372CC6}" srcOrd="0" destOrd="0" parTransId="{5DF38F36-8356-4F8E-AD26-668AB2B9BC26}" sibTransId="{D49EF7F7-5B5A-4480-9AEC-A45DADEB2F29}"/>
    <dgm:cxn modelId="{A2C040F9-6F13-4101-8886-FF5F170C6DD6}" type="presOf" srcId="{278FDD35-0FA2-461D-87C4-BE30DE15668E}" destId="{1575BA03-4FAB-4D7A-96E5-15FFD9D374A9}" srcOrd="0" destOrd="0" presId="urn:microsoft.com/office/officeart/2005/8/layout/hierarchy6"/>
    <dgm:cxn modelId="{C8F7F846-A90B-4CAD-AD1A-3E30F38DD5F3}" type="presParOf" srcId="{16943206-A8A5-44D4-A089-E84A45D08349}" destId="{4AFE7434-9289-4E45-8F46-1A544435878C}" srcOrd="0" destOrd="0" presId="urn:microsoft.com/office/officeart/2005/8/layout/hierarchy6"/>
    <dgm:cxn modelId="{9879281C-D500-4BB6-812F-570AD8D5670C}" type="presParOf" srcId="{4AFE7434-9289-4E45-8F46-1A544435878C}" destId="{D7ADCA26-E91E-43DF-BFE7-4AEA710A6CC2}" srcOrd="0" destOrd="0" presId="urn:microsoft.com/office/officeart/2005/8/layout/hierarchy6"/>
    <dgm:cxn modelId="{DD4753DB-906A-4320-A5D9-7A5C1795C843}" type="presParOf" srcId="{D7ADCA26-E91E-43DF-BFE7-4AEA710A6CC2}" destId="{3FD35C6C-1069-4647-BBB0-C27588E2F24C}" srcOrd="0" destOrd="0" presId="urn:microsoft.com/office/officeart/2005/8/layout/hierarchy6"/>
    <dgm:cxn modelId="{5786CEB2-164D-4D2B-B59A-9064AA49CD97}" type="presParOf" srcId="{3FD35C6C-1069-4647-BBB0-C27588E2F24C}" destId="{142A5811-F279-4D01-8B8A-F3151B228906}" srcOrd="0" destOrd="0" presId="urn:microsoft.com/office/officeart/2005/8/layout/hierarchy6"/>
    <dgm:cxn modelId="{E91C91C9-582B-4875-A6C6-90F68C457E15}" type="presParOf" srcId="{3FD35C6C-1069-4647-BBB0-C27588E2F24C}" destId="{13FF551B-57D2-47D1-9DE4-B3AEE94C5685}" srcOrd="1" destOrd="0" presId="urn:microsoft.com/office/officeart/2005/8/layout/hierarchy6"/>
    <dgm:cxn modelId="{9AC1B7D4-B88F-4EF1-8D8D-E61B01600190}" type="presParOf" srcId="{13FF551B-57D2-47D1-9DE4-B3AEE94C5685}" destId="{1D2E2399-018D-4A6D-948B-2EC8A9350687}" srcOrd="0" destOrd="0" presId="urn:microsoft.com/office/officeart/2005/8/layout/hierarchy6"/>
    <dgm:cxn modelId="{3BE8AAD1-9FA2-459C-BB7C-318BB6BED260}" type="presParOf" srcId="{13FF551B-57D2-47D1-9DE4-B3AEE94C5685}" destId="{55CF0159-946A-477D-8AF1-AB08B16BC45B}" srcOrd="1" destOrd="0" presId="urn:microsoft.com/office/officeart/2005/8/layout/hierarchy6"/>
    <dgm:cxn modelId="{96B53399-C3E4-4E36-9D06-12591592916E}" type="presParOf" srcId="{55CF0159-946A-477D-8AF1-AB08B16BC45B}" destId="{97B37DC1-7AB8-404C-9AC4-9AECDE8E2580}" srcOrd="0" destOrd="0" presId="urn:microsoft.com/office/officeart/2005/8/layout/hierarchy6"/>
    <dgm:cxn modelId="{F70615AA-52FC-451B-891A-0B11AABA6B44}" type="presParOf" srcId="{55CF0159-946A-477D-8AF1-AB08B16BC45B}" destId="{D81EBD07-25E5-4F6F-8263-06D8C439F1E7}" srcOrd="1" destOrd="0" presId="urn:microsoft.com/office/officeart/2005/8/layout/hierarchy6"/>
    <dgm:cxn modelId="{865E110F-60C3-4990-A8A8-E2A29324E01D}" type="presParOf" srcId="{D81EBD07-25E5-4F6F-8263-06D8C439F1E7}" destId="{5B45A76B-A9A9-4F92-A5C7-19A5EDD6D870}" srcOrd="0" destOrd="0" presId="urn:microsoft.com/office/officeart/2005/8/layout/hierarchy6"/>
    <dgm:cxn modelId="{55D0DBC4-9EFA-407A-8D36-2AD46FFC420E}" type="presParOf" srcId="{D81EBD07-25E5-4F6F-8263-06D8C439F1E7}" destId="{853838BF-6377-46E3-AF43-0CEBD6E2FF1D}" srcOrd="1" destOrd="0" presId="urn:microsoft.com/office/officeart/2005/8/layout/hierarchy6"/>
    <dgm:cxn modelId="{71A1481C-AB64-42DD-9056-7AD9C23951AB}" type="presParOf" srcId="{853838BF-6377-46E3-AF43-0CEBD6E2FF1D}" destId="{84350D3A-617F-4891-85DE-123597727EE7}" srcOrd="0" destOrd="0" presId="urn:microsoft.com/office/officeart/2005/8/layout/hierarchy6"/>
    <dgm:cxn modelId="{DFDBE0A5-047A-4E32-826A-FFFBF6662BC5}" type="presParOf" srcId="{853838BF-6377-46E3-AF43-0CEBD6E2FF1D}" destId="{D24568FE-8A3F-484C-B1C9-668C223C0345}" srcOrd="1" destOrd="0" presId="urn:microsoft.com/office/officeart/2005/8/layout/hierarchy6"/>
    <dgm:cxn modelId="{8E8CD68D-82BA-4CAC-8CCD-4B56C3581B9E}" type="presParOf" srcId="{D24568FE-8A3F-484C-B1C9-668C223C0345}" destId="{E29B6720-1AB6-4C8D-82D2-027A160B32F2}" srcOrd="0" destOrd="0" presId="urn:microsoft.com/office/officeart/2005/8/layout/hierarchy6"/>
    <dgm:cxn modelId="{3390DD51-E3B7-4AB7-853B-8381C323289A}" type="presParOf" srcId="{D24568FE-8A3F-484C-B1C9-668C223C0345}" destId="{C1F3B5A9-B05E-47AF-9B0F-4E822B624D78}" srcOrd="1" destOrd="0" presId="urn:microsoft.com/office/officeart/2005/8/layout/hierarchy6"/>
    <dgm:cxn modelId="{75EECE26-4FC0-4A54-92A7-70C2E8FCF14A}" type="presParOf" srcId="{C1F3B5A9-B05E-47AF-9B0F-4E822B624D78}" destId="{BC595E94-4098-40F0-B145-46D4EC72F5B1}" srcOrd="0" destOrd="0" presId="urn:microsoft.com/office/officeart/2005/8/layout/hierarchy6"/>
    <dgm:cxn modelId="{55073C5D-3D2D-4CDC-87B3-83729AF3A5E2}" type="presParOf" srcId="{C1F3B5A9-B05E-47AF-9B0F-4E822B624D78}" destId="{0EC0DFCB-656D-4006-AC9E-D0ECFDBDDB10}" srcOrd="1" destOrd="0" presId="urn:microsoft.com/office/officeart/2005/8/layout/hierarchy6"/>
    <dgm:cxn modelId="{DFC2CE2A-78A8-4BEB-92E3-8C779661F4E9}" type="presParOf" srcId="{D81EBD07-25E5-4F6F-8263-06D8C439F1E7}" destId="{D5852DF1-B6C7-400E-9939-62CE67405B07}" srcOrd="2" destOrd="0" presId="urn:microsoft.com/office/officeart/2005/8/layout/hierarchy6"/>
    <dgm:cxn modelId="{30CEB483-1B58-44A6-A069-9752471E0391}" type="presParOf" srcId="{D81EBD07-25E5-4F6F-8263-06D8C439F1E7}" destId="{C6EC0663-E9CE-489F-9CB3-19735DED357F}" srcOrd="3" destOrd="0" presId="urn:microsoft.com/office/officeart/2005/8/layout/hierarchy6"/>
    <dgm:cxn modelId="{897C5A4F-F7C9-41EB-83ED-C970E14157F4}" type="presParOf" srcId="{C6EC0663-E9CE-489F-9CB3-19735DED357F}" destId="{164FDE58-185B-483E-9FD6-08451BB803FA}" srcOrd="0" destOrd="0" presId="urn:microsoft.com/office/officeart/2005/8/layout/hierarchy6"/>
    <dgm:cxn modelId="{D41A6050-AC5F-4168-B38E-41248228CD22}" type="presParOf" srcId="{C6EC0663-E9CE-489F-9CB3-19735DED357F}" destId="{4F7858E3-9F14-4DD7-A8AC-D9648F16B13A}" srcOrd="1" destOrd="0" presId="urn:microsoft.com/office/officeart/2005/8/layout/hierarchy6"/>
    <dgm:cxn modelId="{18A30488-DA2A-4053-B49C-AE7D3BF81430}" type="presParOf" srcId="{4F7858E3-9F14-4DD7-A8AC-D9648F16B13A}" destId="{1575BA03-4FAB-4D7A-96E5-15FFD9D374A9}" srcOrd="0" destOrd="0" presId="urn:microsoft.com/office/officeart/2005/8/layout/hierarchy6"/>
    <dgm:cxn modelId="{CDC8D7EB-FDB9-404B-8574-674CAD28D3E2}" type="presParOf" srcId="{4F7858E3-9F14-4DD7-A8AC-D9648F16B13A}" destId="{C9FB502A-12ED-4E37-B9E4-86A2F727B7E9}" srcOrd="1" destOrd="0" presId="urn:microsoft.com/office/officeart/2005/8/layout/hierarchy6"/>
    <dgm:cxn modelId="{0C74078A-2A39-43C6-8CCF-D7C61C4CB247}" type="presParOf" srcId="{C9FB502A-12ED-4E37-B9E4-86A2F727B7E9}" destId="{FDEEE7BD-11F1-42D0-8F9A-F34593CB84E1}" srcOrd="0" destOrd="0" presId="urn:microsoft.com/office/officeart/2005/8/layout/hierarchy6"/>
    <dgm:cxn modelId="{1B6E4C8B-C724-4C35-9BF6-D92AC5104E19}" type="presParOf" srcId="{C9FB502A-12ED-4E37-B9E4-86A2F727B7E9}" destId="{F340B2F6-860B-408D-A24F-2C0082372148}" srcOrd="1" destOrd="0" presId="urn:microsoft.com/office/officeart/2005/8/layout/hierarchy6"/>
    <dgm:cxn modelId="{B70A04D2-A340-46B7-9ED8-04337A76F606}" type="presParOf" srcId="{13FF551B-57D2-47D1-9DE4-B3AEE94C5685}" destId="{3F36B62D-0B51-432F-AB2F-C763C2087100}" srcOrd="2" destOrd="0" presId="urn:microsoft.com/office/officeart/2005/8/layout/hierarchy6"/>
    <dgm:cxn modelId="{969815B9-14C9-4182-905F-2797A01A296D}" type="presParOf" srcId="{13FF551B-57D2-47D1-9DE4-B3AEE94C5685}" destId="{3E924708-B753-44D7-8B43-6633A04102E0}" srcOrd="3" destOrd="0" presId="urn:microsoft.com/office/officeart/2005/8/layout/hierarchy6"/>
    <dgm:cxn modelId="{355E5C76-0647-4A6B-BC5B-4904241913B9}" type="presParOf" srcId="{3E924708-B753-44D7-8B43-6633A04102E0}" destId="{5D61FDEA-2EC4-4C28-B4C5-EC7B2EF62ABE}" srcOrd="0" destOrd="0" presId="urn:microsoft.com/office/officeart/2005/8/layout/hierarchy6"/>
    <dgm:cxn modelId="{D8519805-F2FA-4B3F-9FA3-1F80397C69F0}" type="presParOf" srcId="{3E924708-B753-44D7-8B43-6633A04102E0}" destId="{D022A1BD-F9CA-4A88-BCD0-0396B4744DC7}" srcOrd="1" destOrd="0" presId="urn:microsoft.com/office/officeart/2005/8/layout/hierarchy6"/>
    <dgm:cxn modelId="{E8468D8D-35F7-46B3-A7F7-F8584E51A68A}" type="presParOf" srcId="{D022A1BD-F9CA-4A88-BCD0-0396B4744DC7}" destId="{1DD28CF4-3831-4452-A37C-EA1AD176669B}" srcOrd="0" destOrd="0" presId="urn:microsoft.com/office/officeart/2005/8/layout/hierarchy6"/>
    <dgm:cxn modelId="{05F1C859-6EAC-4FD9-81E5-DD07385905B4}" type="presParOf" srcId="{D022A1BD-F9CA-4A88-BCD0-0396B4744DC7}" destId="{1A3DBD6D-4917-4FFA-9247-B2CE2311128A}" srcOrd="1" destOrd="0" presId="urn:microsoft.com/office/officeart/2005/8/layout/hierarchy6"/>
    <dgm:cxn modelId="{9051EEDE-14DF-4219-BED9-8ED4F8F960F1}" type="presParOf" srcId="{1A3DBD6D-4917-4FFA-9247-B2CE2311128A}" destId="{1573A97B-FF52-4749-A0A9-EFDC6DB8D3B9}" srcOrd="0" destOrd="0" presId="urn:microsoft.com/office/officeart/2005/8/layout/hierarchy6"/>
    <dgm:cxn modelId="{8FC2C98E-B382-4C52-87AF-7D71FA707EC9}" type="presParOf" srcId="{1A3DBD6D-4917-4FFA-9247-B2CE2311128A}" destId="{D07396BC-407C-4939-AC0A-E91D54BE546D}" srcOrd="1" destOrd="0" presId="urn:microsoft.com/office/officeart/2005/8/layout/hierarchy6"/>
    <dgm:cxn modelId="{DAE8ED52-1A20-45E4-A318-6601A545AD54}" type="presParOf" srcId="{D07396BC-407C-4939-AC0A-E91D54BE546D}" destId="{253D9385-92E8-490A-AE93-4CB40E00B076}" srcOrd="0" destOrd="0" presId="urn:microsoft.com/office/officeart/2005/8/layout/hierarchy6"/>
    <dgm:cxn modelId="{BCDEB148-F914-4280-B290-F1EDA7554715}" type="presParOf" srcId="{D07396BC-407C-4939-AC0A-E91D54BE546D}" destId="{B3902F54-178F-4544-97EE-6A4AB94B7187}" srcOrd="1" destOrd="0" presId="urn:microsoft.com/office/officeart/2005/8/layout/hierarchy6"/>
    <dgm:cxn modelId="{48E39A6E-C182-40D9-AA69-B646ACE66E4C}" type="presParOf" srcId="{B3902F54-178F-4544-97EE-6A4AB94B7187}" destId="{B4FCEF33-8934-472C-92D1-688A05425360}" srcOrd="0" destOrd="0" presId="urn:microsoft.com/office/officeart/2005/8/layout/hierarchy6"/>
    <dgm:cxn modelId="{6A5ACEAD-6A6A-4D59-8FB3-B2C9F8930176}" type="presParOf" srcId="{B3902F54-178F-4544-97EE-6A4AB94B7187}" destId="{41AC18EA-F722-4491-8C15-4F8CE790BE8F}" srcOrd="1" destOrd="0" presId="urn:microsoft.com/office/officeart/2005/8/layout/hierarchy6"/>
    <dgm:cxn modelId="{00A9DD8B-0289-4ED5-880D-B578396F0A44}" type="presParOf" srcId="{D022A1BD-F9CA-4A88-BCD0-0396B4744DC7}" destId="{BFE679FD-3D7D-49D3-932B-9834C7CAE039}" srcOrd="2" destOrd="0" presId="urn:microsoft.com/office/officeart/2005/8/layout/hierarchy6"/>
    <dgm:cxn modelId="{F313CAA7-F78A-4C68-BE29-8A24D07734FB}" type="presParOf" srcId="{D022A1BD-F9CA-4A88-BCD0-0396B4744DC7}" destId="{6B21121C-5ECC-4F40-9AC6-8E9224714F14}" srcOrd="3" destOrd="0" presId="urn:microsoft.com/office/officeart/2005/8/layout/hierarchy6"/>
    <dgm:cxn modelId="{4BDE0455-9148-435D-8572-CA2039370431}" type="presParOf" srcId="{6B21121C-5ECC-4F40-9AC6-8E9224714F14}" destId="{BBC4B2A5-30DB-4929-ADA9-D65F563A7FF9}" srcOrd="0" destOrd="0" presId="urn:microsoft.com/office/officeart/2005/8/layout/hierarchy6"/>
    <dgm:cxn modelId="{C1372D1F-95A8-4602-BC3F-060B82F19D19}" type="presParOf" srcId="{6B21121C-5ECC-4F40-9AC6-8E9224714F14}" destId="{85A241BC-E675-4E3C-8928-83037317679A}" srcOrd="1" destOrd="0" presId="urn:microsoft.com/office/officeart/2005/8/layout/hierarchy6"/>
    <dgm:cxn modelId="{BA0829EA-E793-4968-B411-5DFFFE238EE4}" type="presParOf" srcId="{85A241BC-E675-4E3C-8928-83037317679A}" destId="{F423F4F6-4035-4CC3-98F7-5A8154FD23E5}" srcOrd="0" destOrd="0" presId="urn:microsoft.com/office/officeart/2005/8/layout/hierarchy6"/>
    <dgm:cxn modelId="{A954120C-78DB-4985-9598-8C13B97A2B3E}" type="presParOf" srcId="{85A241BC-E675-4E3C-8928-83037317679A}" destId="{AFF69160-9529-4E6C-A213-C7F929D780D9}" srcOrd="1" destOrd="0" presId="urn:microsoft.com/office/officeart/2005/8/layout/hierarchy6"/>
    <dgm:cxn modelId="{925E5009-F9ED-4A00-9EB9-D3C13E878987}" type="presParOf" srcId="{AFF69160-9529-4E6C-A213-C7F929D780D9}" destId="{2E868ADD-42A3-4D37-BE8C-D2906865B1ED}" srcOrd="0" destOrd="0" presId="urn:microsoft.com/office/officeart/2005/8/layout/hierarchy6"/>
    <dgm:cxn modelId="{323C2F36-F7B4-42E2-8E9F-37A16C4FA5B7}" type="presParOf" srcId="{AFF69160-9529-4E6C-A213-C7F929D780D9}" destId="{7C465BA3-17E8-4EC5-ADF7-3FF8EEC5EEB8}" srcOrd="1" destOrd="0" presId="urn:microsoft.com/office/officeart/2005/8/layout/hierarchy6"/>
    <dgm:cxn modelId="{E2BAB66F-5B7F-4584-B0BA-F87D73EE20E9}" type="presParOf" srcId="{16943206-A8A5-44D4-A089-E84A45D08349}" destId="{9EE25F26-5155-4992-91F6-075BA08B4E7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4D31-A611-460E-8B39-B89644EA0DDE}">
      <dsp:nvSpPr>
        <dsp:cNvPr id="0" name=""/>
        <dsp:cNvSpPr/>
      </dsp:nvSpPr>
      <dsp:spPr>
        <a:xfrm>
          <a:off x="152395" y="1575593"/>
          <a:ext cx="1825625" cy="912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Times New Roman" pitchFamily="18" charset="0"/>
              <a:cs typeface="Times New Roman" pitchFamily="18" charset="0"/>
            </a:rPr>
            <a:t>Statistics</a:t>
          </a:r>
        </a:p>
      </dsp:txBody>
      <dsp:txXfrm>
        <a:off x="179130" y="1602328"/>
        <a:ext cx="1772155" cy="859342"/>
      </dsp:txXfrm>
    </dsp:sp>
    <dsp:sp modelId="{85E8073B-4289-47E3-8B63-C7F3C8661779}">
      <dsp:nvSpPr>
        <dsp:cNvPr id="0" name=""/>
        <dsp:cNvSpPr/>
      </dsp:nvSpPr>
      <dsp:spPr>
        <a:xfrm rot="18694789">
          <a:off x="1624026" y="1224484"/>
          <a:ext cx="2104992" cy="40429"/>
        </a:xfrm>
        <a:custGeom>
          <a:avLst/>
          <a:gdLst/>
          <a:ahLst/>
          <a:cxnLst/>
          <a:rect l="0" t="0" r="0" b="0"/>
          <a:pathLst>
            <a:path>
              <a:moveTo>
                <a:pt x="0" y="20214"/>
              </a:moveTo>
              <a:lnTo>
                <a:pt x="2104992"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623897" y="1192074"/>
        <a:ext cx="105249" cy="105249"/>
      </dsp:txXfrm>
    </dsp:sp>
    <dsp:sp modelId="{2D7778F7-F963-4FF9-928B-4C317B0CD69A}">
      <dsp:nvSpPr>
        <dsp:cNvPr id="0" name=""/>
        <dsp:cNvSpPr/>
      </dsp:nvSpPr>
      <dsp:spPr>
        <a:xfrm>
          <a:off x="3375025" y="992"/>
          <a:ext cx="1825625" cy="91281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Times New Roman" pitchFamily="18" charset="0"/>
              <a:cs typeface="Times New Roman" pitchFamily="18" charset="0"/>
            </a:rPr>
            <a:t>collect</a:t>
          </a:r>
        </a:p>
      </dsp:txBody>
      <dsp:txXfrm>
        <a:off x="3401760" y="27727"/>
        <a:ext cx="1772155" cy="859342"/>
      </dsp:txXfrm>
    </dsp:sp>
    <dsp:sp modelId="{EA229A66-C300-403C-B941-E2995B7D8A4E}">
      <dsp:nvSpPr>
        <dsp:cNvPr id="0" name=""/>
        <dsp:cNvSpPr/>
      </dsp:nvSpPr>
      <dsp:spPr>
        <a:xfrm rot="20364501">
          <a:off x="1930347" y="1749351"/>
          <a:ext cx="1492349" cy="40429"/>
        </a:xfrm>
        <a:custGeom>
          <a:avLst/>
          <a:gdLst/>
          <a:ahLst/>
          <a:cxnLst/>
          <a:rect l="0" t="0" r="0" b="0"/>
          <a:pathLst>
            <a:path>
              <a:moveTo>
                <a:pt x="0" y="20214"/>
              </a:moveTo>
              <a:lnTo>
                <a:pt x="149234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9213" y="1732257"/>
        <a:ext cx="74617" cy="74617"/>
      </dsp:txXfrm>
    </dsp:sp>
    <dsp:sp modelId="{1FCC84B1-F72F-4DB7-8B72-5C0DD1B012AE}">
      <dsp:nvSpPr>
        <dsp:cNvPr id="0" name=""/>
        <dsp:cNvSpPr/>
      </dsp:nvSpPr>
      <dsp:spPr>
        <a:xfrm>
          <a:off x="3375025" y="1050726"/>
          <a:ext cx="1825625" cy="91281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Times New Roman" pitchFamily="18" charset="0"/>
              <a:cs typeface="Times New Roman" pitchFamily="18" charset="0"/>
            </a:rPr>
            <a:t>organize</a:t>
          </a:r>
        </a:p>
      </dsp:txBody>
      <dsp:txXfrm>
        <a:off x="3401760" y="1077461"/>
        <a:ext cx="1772155" cy="859342"/>
      </dsp:txXfrm>
    </dsp:sp>
    <dsp:sp modelId="{EF414EF7-B051-4A21-8505-238CEFE25D2C}">
      <dsp:nvSpPr>
        <dsp:cNvPr id="0" name=""/>
        <dsp:cNvSpPr/>
      </dsp:nvSpPr>
      <dsp:spPr>
        <a:xfrm rot="1235499">
          <a:off x="1930347" y="2274218"/>
          <a:ext cx="1492349" cy="40429"/>
        </a:xfrm>
        <a:custGeom>
          <a:avLst/>
          <a:gdLst/>
          <a:ahLst/>
          <a:cxnLst/>
          <a:rect l="0" t="0" r="0" b="0"/>
          <a:pathLst>
            <a:path>
              <a:moveTo>
                <a:pt x="0" y="20214"/>
              </a:moveTo>
              <a:lnTo>
                <a:pt x="149234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9213" y="2257124"/>
        <a:ext cx="74617" cy="74617"/>
      </dsp:txXfrm>
    </dsp:sp>
    <dsp:sp modelId="{FC456CB9-2E29-45FD-97F9-3E7D17BE2E67}">
      <dsp:nvSpPr>
        <dsp:cNvPr id="0" name=""/>
        <dsp:cNvSpPr/>
      </dsp:nvSpPr>
      <dsp:spPr>
        <a:xfrm>
          <a:off x="3375025" y="2100460"/>
          <a:ext cx="1825625" cy="91281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Times New Roman" pitchFamily="18" charset="0"/>
              <a:cs typeface="Times New Roman" pitchFamily="18" charset="0"/>
            </a:rPr>
            <a:t>summarize</a:t>
          </a:r>
        </a:p>
      </dsp:txBody>
      <dsp:txXfrm>
        <a:off x="3401760" y="2127195"/>
        <a:ext cx="1772155" cy="859342"/>
      </dsp:txXfrm>
    </dsp:sp>
    <dsp:sp modelId="{90FF66C3-68C1-49A7-8401-1D1F67846B19}">
      <dsp:nvSpPr>
        <dsp:cNvPr id="0" name=""/>
        <dsp:cNvSpPr/>
      </dsp:nvSpPr>
      <dsp:spPr>
        <a:xfrm rot="2905211">
          <a:off x="1624026" y="2799085"/>
          <a:ext cx="2104992" cy="40429"/>
        </a:xfrm>
        <a:custGeom>
          <a:avLst/>
          <a:gdLst/>
          <a:ahLst/>
          <a:cxnLst/>
          <a:rect l="0" t="0" r="0" b="0"/>
          <a:pathLst>
            <a:path>
              <a:moveTo>
                <a:pt x="0" y="20214"/>
              </a:moveTo>
              <a:lnTo>
                <a:pt x="2104992"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623897" y="2766675"/>
        <a:ext cx="105249" cy="105249"/>
      </dsp:txXfrm>
    </dsp:sp>
    <dsp:sp modelId="{6C9DF103-7EB3-40CF-9062-6477BA7B822D}">
      <dsp:nvSpPr>
        <dsp:cNvPr id="0" name=""/>
        <dsp:cNvSpPr/>
      </dsp:nvSpPr>
      <dsp:spPr>
        <a:xfrm>
          <a:off x="3375025" y="3150195"/>
          <a:ext cx="1825625" cy="91281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latin typeface="Times New Roman" pitchFamily="18" charset="0"/>
              <a:cs typeface="Times New Roman" pitchFamily="18" charset="0"/>
            </a:rPr>
            <a:t>analyze</a:t>
          </a:r>
        </a:p>
      </dsp:txBody>
      <dsp:txXfrm>
        <a:off x="3401760" y="3176930"/>
        <a:ext cx="1772155" cy="859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93B0F-59AA-4826-A3B3-8D291AF8174C}">
      <dsp:nvSpPr>
        <dsp:cNvPr id="0" name=""/>
        <dsp:cNvSpPr/>
      </dsp:nvSpPr>
      <dsp:spPr>
        <a:xfrm>
          <a:off x="4000500" y="1344540"/>
          <a:ext cx="2139939" cy="605056"/>
        </a:xfrm>
        <a:custGeom>
          <a:avLst/>
          <a:gdLst/>
          <a:ahLst/>
          <a:cxnLst/>
          <a:rect l="0" t="0" r="0" b="0"/>
          <a:pathLst>
            <a:path>
              <a:moveTo>
                <a:pt x="0" y="0"/>
              </a:moveTo>
              <a:lnTo>
                <a:pt x="0" y="302528"/>
              </a:lnTo>
              <a:lnTo>
                <a:pt x="2139939" y="302528"/>
              </a:lnTo>
              <a:lnTo>
                <a:pt x="2139939" y="6050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B98009-2090-4A5A-9C37-D581595AC9A0}">
      <dsp:nvSpPr>
        <dsp:cNvPr id="0" name=""/>
        <dsp:cNvSpPr/>
      </dsp:nvSpPr>
      <dsp:spPr>
        <a:xfrm>
          <a:off x="1840939" y="1344540"/>
          <a:ext cx="2159560" cy="605056"/>
        </a:xfrm>
        <a:custGeom>
          <a:avLst/>
          <a:gdLst/>
          <a:ahLst/>
          <a:cxnLst/>
          <a:rect l="0" t="0" r="0" b="0"/>
          <a:pathLst>
            <a:path>
              <a:moveTo>
                <a:pt x="2159560" y="0"/>
              </a:moveTo>
              <a:lnTo>
                <a:pt x="2159560" y="302528"/>
              </a:lnTo>
              <a:lnTo>
                <a:pt x="0" y="302528"/>
              </a:lnTo>
              <a:lnTo>
                <a:pt x="0" y="6050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7D41AC-3905-42A7-B940-41CBCC52D434}">
      <dsp:nvSpPr>
        <dsp:cNvPr id="0" name=""/>
        <dsp:cNvSpPr/>
      </dsp:nvSpPr>
      <dsp:spPr>
        <a:xfrm>
          <a:off x="2747688" y="518768"/>
          <a:ext cx="2505623" cy="825771"/>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Times New Roman" pitchFamily="18" charset="0"/>
              <a:cs typeface="Times New Roman" pitchFamily="18" charset="0"/>
            </a:rPr>
            <a:t>Statistics</a:t>
          </a:r>
        </a:p>
      </dsp:txBody>
      <dsp:txXfrm>
        <a:off x="2747688" y="518768"/>
        <a:ext cx="2505623" cy="825771"/>
      </dsp:txXfrm>
    </dsp:sp>
    <dsp:sp modelId="{0093A495-B408-4B8A-89AA-F54E9FA0558E}">
      <dsp:nvSpPr>
        <dsp:cNvPr id="0" name=""/>
        <dsp:cNvSpPr/>
      </dsp:nvSpPr>
      <dsp:spPr>
        <a:xfrm>
          <a:off x="3528" y="1949596"/>
          <a:ext cx="3674822" cy="235581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itchFamily="18" charset="0"/>
              <a:cs typeface="Times New Roman" pitchFamily="18" charset="0"/>
            </a:rPr>
            <a:t>Descriptive statistics</a:t>
          </a:r>
        </a:p>
        <a:p>
          <a:pPr marL="0" lvl="0" indent="0" algn="ctr" defTabSz="1422400">
            <a:lnSpc>
              <a:spcPct val="90000"/>
            </a:lnSpc>
            <a:spcBef>
              <a:spcPct val="0"/>
            </a:spcBef>
            <a:spcAft>
              <a:spcPct val="35000"/>
            </a:spcAft>
            <a:buNone/>
          </a:pPr>
          <a:r>
            <a:rPr lang="en-US" sz="2400" kern="1200" dirty="0">
              <a:latin typeface="Times New Roman" pitchFamily="18" charset="0"/>
              <a:cs typeface="Times New Roman" pitchFamily="18" charset="0"/>
            </a:rPr>
            <a:t>Organizing, summarizing and presentation of </a:t>
          </a:r>
          <a:r>
            <a:rPr lang="en-US" sz="2400" kern="1200" dirty="0">
              <a:solidFill>
                <a:schemeClr val="bg1"/>
              </a:solidFill>
              <a:latin typeface="Times New Roman" pitchFamily="18" charset="0"/>
              <a:cs typeface="Times New Roman" pitchFamily="18" charset="0"/>
            </a:rPr>
            <a:t>data</a:t>
          </a:r>
        </a:p>
      </dsp:txBody>
      <dsp:txXfrm>
        <a:off x="3528" y="1949596"/>
        <a:ext cx="3674822" cy="2355814"/>
      </dsp:txXfrm>
    </dsp:sp>
    <dsp:sp modelId="{3F389BD6-A852-421A-AC99-4B20D2490542}">
      <dsp:nvSpPr>
        <dsp:cNvPr id="0" name=""/>
        <dsp:cNvSpPr/>
      </dsp:nvSpPr>
      <dsp:spPr>
        <a:xfrm>
          <a:off x="4283406" y="1949596"/>
          <a:ext cx="3714064" cy="301803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itchFamily="18" charset="0"/>
              <a:cs typeface="Times New Roman" pitchFamily="18" charset="0"/>
            </a:rPr>
            <a:t>Inferential statistics</a:t>
          </a:r>
        </a:p>
        <a:p>
          <a:pPr marL="0" lvl="0" indent="0" algn="ctr" defTabSz="1422400">
            <a:lnSpc>
              <a:spcPct val="90000"/>
            </a:lnSpc>
            <a:spcBef>
              <a:spcPct val="0"/>
            </a:spcBef>
            <a:spcAft>
              <a:spcPct val="35000"/>
            </a:spcAft>
            <a:buNone/>
          </a:pPr>
          <a:r>
            <a:rPr lang="en-US" sz="2400" kern="1200" dirty="0">
              <a:latin typeface="Times New Roman" pitchFamily="18" charset="0"/>
              <a:cs typeface="Times New Roman" pitchFamily="18" charset="0"/>
            </a:rPr>
            <a:t>Methods to analyze </a:t>
          </a:r>
          <a:r>
            <a:rPr lang="en-US" sz="2400" kern="1200" dirty="0">
              <a:solidFill>
                <a:schemeClr val="bg1"/>
              </a:solidFill>
              <a:latin typeface="Times New Roman" pitchFamily="18" charset="0"/>
              <a:cs typeface="Times New Roman" pitchFamily="18" charset="0"/>
            </a:rPr>
            <a:t>data</a:t>
          </a:r>
          <a:r>
            <a:rPr lang="en-US" sz="2400" kern="1200" dirty="0">
              <a:latin typeface="Times New Roman" pitchFamily="18" charset="0"/>
              <a:cs typeface="Times New Roman" pitchFamily="18" charset="0"/>
            </a:rPr>
            <a:t> to draw conclusion and assess their reliability with a certain level of confidence. It includes estimation and test of hypotheses.</a:t>
          </a:r>
        </a:p>
        <a:p>
          <a:pPr marL="0" lvl="0" indent="0" algn="ctr" defTabSz="1422400">
            <a:lnSpc>
              <a:spcPct val="90000"/>
            </a:lnSpc>
            <a:spcBef>
              <a:spcPct val="0"/>
            </a:spcBef>
            <a:spcAft>
              <a:spcPct val="35000"/>
            </a:spcAft>
            <a:buNone/>
          </a:pPr>
          <a:endParaRPr lang="en-US" sz="2100" kern="1200" dirty="0">
            <a:latin typeface="Times New Roman" pitchFamily="18" charset="0"/>
            <a:cs typeface="Times New Roman" pitchFamily="18" charset="0"/>
          </a:endParaRPr>
        </a:p>
      </dsp:txBody>
      <dsp:txXfrm>
        <a:off x="4283406" y="1949596"/>
        <a:ext cx="3714064" cy="3018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62592-D516-441B-B632-1C3C1BA2667B}">
      <dsp:nvSpPr>
        <dsp:cNvPr id="0" name=""/>
        <dsp:cNvSpPr/>
      </dsp:nvSpPr>
      <dsp:spPr>
        <a:xfrm>
          <a:off x="4096898" y="2317287"/>
          <a:ext cx="522280" cy="2626399"/>
        </a:xfrm>
        <a:custGeom>
          <a:avLst/>
          <a:gdLst/>
          <a:ahLst/>
          <a:cxnLst/>
          <a:rect l="0" t="0" r="0" b="0"/>
          <a:pathLst>
            <a:path>
              <a:moveTo>
                <a:pt x="0" y="0"/>
              </a:moveTo>
              <a:lnTo>
                <a:pt x="0" y="2626399"/>
              </a:lnTo>
              <a:lnTo>
                <a:pt x="522280" y="262639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F7E0B5F-33FC-4150-AB83-8A431C813120}">
      <dsp:nvSpPr>
        <dsp:cNvPr id="0" name=""/>
        <dsp:cNvSpPr/>
      </dsp:nvSpPr>
      <dsp:spPr>
        <a:xfrm>
          <a:off x="4096898" y="2317287"/>
          <a:ext cx="522280" cy="892210"/>
        </a:xfrm>
        <a:custGeom>
          <a:avLst/>
          <a:gdLst/>
          <a:ahLst/>
          <a:cxnLst/>
          <a:rect l="0" t="0" r="0" b="0"/>
          <a:pathLst>
            <a:path>
              <a:moveTo>
                <a:pt x="0" y="0"/>
              </a:moveTo>
              <a:lnTo>
                <a:pt x="0" y="892210"/>
              </a:lnTo>
              <a:lnTo>
                <a:pt x="522280" y="89221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E8851C7-5AB4-4DAD-AE8E-B7D4D9610137}">
      <dsp:nvSpPr>
        <dsp:cNvPr id="0" name=""/>
        <dsp:cNvSpPr/>
      </dsp:nvSpPr>
      <dsp:spPr>
        <a:xfrm>
          <a:off x="3681436" y="1018559"/>
          <a:ext cx="1808209" cy="407313"/>
        </a:xfrm>
        <a:custGeom>
          <a:avLst/>
          <a:gdLst/>
          <a:ahLst/>
          <a:cxnLst/>
          <a:rect l="0" t="0" r="0" b="0"/>
          <a:pathLst>
            <a:path>
              <a:moveTo>
                <a:pt x="0" y="0"/>
              </a:moveTo>
              <a:lnTo>
                <a:pt x="0" y="203656"/>
              </a:lnTo>
              <a:lnTo>
                <a:pt x="1808209" y="203656"/>
              </a:lnTo>
              <a:lnTo>
                <a:pt x="1808209" y="40731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613E6B0-3B59-4311-ADD4-39989DD125A8}">
      <dsp:nvSpPr>
        <dsp:cNvPr id="0" name=""/>
        <dsp:cNvSpPr/>
      </dsp:nvSpPr>
      <dsp:spPr>
        <a:xfrm>
          <a:off x="453202" y="2306416"/>
          <a:ext cx="481365" cy="2975889"/>
        </a:xfrm>
        <a:custGeom>
          <a:avLst/>
          <a:gdLst/>
          <a:ahLst/>
          <a:cxnLst/>
          <a:rect l="0" t="0" r="0" b="0"/>
          <a:pathLst>
            <a:path>
              <a:moveTo>
                <a:pt x="0" y="0"/>
              </a:moveTo>
              <a:lnTo>
                <a:pt x="0" y="2975889"/>
              </a:lnTo>
              <a:lnTo>
                <a:pt x="481365" y="297588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1D65C22-CB30-4989-B9A7-378BC9EDD8E2}">
      <dsp:nvSpPr>
        <dsp:cNvPr id="0" name=""/>
        <dsp:cNvSpPr/>
      </dsp:nvSpPr>
      <dsp:spPr>
        <a:xfrm>
          <a:off x="453202" y="2306416"/>
          <a:ext cx="481365" cy="1120766"/>
        </a:xfrm>
        <a:custGeom>
          <a:avLst/>
          <a:gdLst/>
          <a:ahLst/>
          <a:cxnLst/>
          <a:rect l="0" t="0" r="0" b="0"/>
          <a:pathLst>
            <a:path>
              <a:moveTo>
                <a:pt x="0" y="0"/>
              </a:moveTo>
              <a:lnTo>
                <a:pt x="0" y="1120766"/>
              </a:lnTo>
              <a:lnTo>
                <a:pt x="481365" y="112076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AC5B7F8-3F7A-49BB-9778-147E13DCBDC2}">
      <dsp:nvSpPr>
        <dsp:cNvPr id="0" name=""/>
        <dsp:cNvSpPr/>
      </dsp:nvSpPr>
      <dsp:spPr>
        <a:xfrm>
          <a:off x="1736845" y="1018559"/>
          <a:ext cx="1944591" cy="407313"/>
        </a:xfrm>
        <a:custGeom>
          <a:avLst/>
          <a:gdLst/>
          <a:ahLst/>
          <a:cxnLst/>
          <a:rect l="0" t="0" r="0" b="0"/>
          <a:pathLst>
            <a:path>
              <a:moveTo>
                <a:pt x="1944591" y="0"/>
              </a:moveTo>
              <a:lnTo>
                <a:pt x="1944591" y="203656"/>
              </a:lnTo>
              <a:lnTo>
                <a:pt x="0" y="203656"/>
              </a:lnTo>
              <a:lnTo>
                <a:pt x="0" y="40731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E0F9CE2-E3D2-46DB-BC8B-C576CC9F28B2}">
      <dsp:nvSpPr>
        <dsp:cNvPr id="0" name=""/>
        <dsp:cNvSpPr/>
      </dsp:nvSpPr>
      <dsp:spPr>
        <a:xfrm>
          <a:off x="1168662" y="3137"/>
          <a:ext cx="5025548" cy="1015422"/>
        </a:xfrm>
        <a:prstGeom prst="rect">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itchFamily="18" charset="0"/>
              <a:cs typeface="Times New Roman" pitchFamily="18" charset="0"/>
            </a:rPr>
            <a:t>Variable</a:t>
          </a:r>
        </a:p>
        <a:p>
          <a:pPr marL="0" lvl="0" indent="0" algn="ctr" defTabSz="14224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″a characteristic of individuals or items″</a:t>
          </a:r>
        </a:p>
      </dsp:txBody>
      <dsp:txXfrm>
        <a:off x="1168662" y="3137"/>
        <a:ext cx="5025548" cy="1015422"/>
      </dsp:txXfrm>
    </dsp:sp>
    <dsp:sp modelId="{1D371BE7-3DAE-4F09-989C-A8D07E832964}">
      <dsp:nvSpPr>
        <dsp:cNvPr id="0" name=""/>
        <dsp:cNvSpPr/>
      </dsp:nvSpPr>
      <dsp:spPr>
        <a:xfrm>
          <a:off x="132292" y="1425873"/>
          <a:ext cx="3209105" cy="880543"/>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Quantitative</a:t>
          </a:r>
        </a:p>
        <a:p>
          <a:pPr marL="0" lvl="0" indent="0" algn="ctr"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(numerical)</a:t>
          </a:r>
        </a:p>
      </dsp:txBody>
      <dsp:txXfrm>
        <a:off x="132292" y="1425873"/>
        <a:ext cx="3209105" cy="880543"/>
      </dsp:txXfrm>
    </dsp:sp>
    <dsp:sp modelId="{110C78F0-AD64-4309-AD79-6BCDF1636F86}">
      <dsp:nvSpPr>
        <dsp:cNvPr id="0" name=""/>
        <dsp:cNvSpPr/>
      </dsp:nvSpPr>
      <dsp:spPr>
        <a:xfrm>
          <a:off x="934568" y="2713729"/>
          <a:ext cx="2523674" cy="1426905"/>
        </a:xfrm>
        <a:prstGeom prst="rect">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a:t>
          </a:r>
          <a:r>
            <a:rPr lang="en-US" sz="1600" kern="1200" dirty="0">
              <a:solidFill>
                <a:schemeClr val="tx1"/>
              </a:solidFill>
              <a:latin typeface="Times New Roman" pitchFamily="18" charset="0"/>
              <a:cs typeface="Times New Roman" pitchFamily="18" charset="0"/>
            </a:rPr>
            <a:t> </a:t>
          </a:r>
          <a:r>
            <a:rPr lang="en-US" sz="2400" kern="1200" dirty="0">
              <a:solidFill>
                <a:schemeClr val="tx1"/>
              </a:solidFill>
              <a:latin typeface="Times New Roman" pitchFamily="18" charset="0"/>
              <a:cs typeface="Times New Roman" pitchFamily="18" charset="0"/>
            </a:rPr>
            <a:t>Numbers to describe individuals</a:t>
          </a:r>
        </a:p>
        <a:p>
          <a:pPr marL="0" lvl="0" indent="0" algn="l"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 Can be added or subtracted</a:t>
          </a:r>
        </a:p>
      </dsp:txBody>
      <dsp:txXfrm>
        <a:off x="934568" y="2713729"/>
        <a:ext cx="2523674" cy="1426905"/>
      </dsp:txXfrm>
    </dsp:sp>
    <dsp:sp modelId="{A07EC7B7-0EA1-451D-BC33-DF6D5221F110}">
      <dsp:nvSpPr>
        <dsp:cNvPr id="0" name=""/>
        <dsp:cNvSpPr/>
      </dsp:nvSpPr>
      <dsp:spPr>
        <a:xfrm>
          <a:off x="934568" y="4547949"/>
          <a:ext cx="3126769" cy="1468713"/>
        </a:xfrm>
        <a:prstGeom prst="rect">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b="0" i="1" kern="1200" dirty="0">
              <a:solidFill>
                <a:schemeClr val="tx1"/>
              </a:solidFill>
              <a:latin typeface="Times New Roman" pitchFamily="18" charset="0"/>
              <a:cs typeface="Times New Roman" pitchFamily="18" charset="0"/>
            </a:rPr>
            <a:t>Examples:</a:t>
          </a:r>
        </a:p>
        <a:p>
          <a:pPr marL="0" lvl="0" indent="0" algn="l" defTabSz="889000">
            <a:lnSpc>
              <a:spcPct val="90000"/>
            </a:lnSpc>
            <a:spcBef>
              <a:spcPct val="0"/>
            </a:spcBef>
            <a:spcAft>
              <a:spcPct val="35000"/>
            </a:spcAft>
            <a:buNone/>
          </a:pPr>
          <a:r>
            <a:rPr lang="en-US" sz="2000" kern="1200" dirty="0">
              <a:solidFill>
                <a:schemeClr val="tx1"/>
              </a:solidFill>
              <a:latin typeface="Times New Roman" pitchFamily="18" charset="0"/>
              <a:cs typeface="Times New Roman" pitchFamily="18" charset="0"/>
            </a:rPr>
            <a:t>- Age : 16, 18, 20</a:t>
          </a:r>
        </a:p>
        <a:p>
          <a:pPr marL="0" lvl="0" indent="0" algn="l" defTabSz="889000">
            <a:lnSpc>
              <a:spcPct val="90000"/>
            </a:lnSpc>
            <a:spcBef>
              <a:spcPct val="0"/>
            </a:spcBef>
            <a:spcAft>
              <a:spcPct val="35000"/>
            </a:spcAft>
            <a:buNone/>
          </a:pPr>
          <a:r>
            <a:rPr lang="en-US" sz="2000" kern="1200" dirty="0">
              <a:solidFill>
                <a:schemeClr val="tx1"/>
              </a:solidFill>
              <a:latin typeface="Times New Roman" pitchFamily="18" charset="0"/>
              <a:cs typeface="Times New Roman" pitchFamily="18" charset="0"/>
            </a:rPr>
            <a:t>- Height: 5′5″, 5′3″, …</a:t>
          </a:r>
        </a:p>
        <a:p>
          <a:pPr marL="0" lvl="0" indent="0" algn="l" defTabSz="889000">
            <a:lnSpc>
              <a:spcPct val="90000"/>
            </a:lnSpc>
            <a:spcBef>
              <a:spcPct val="0"/>
            </a:spcBef>
            <a:spcAft>
              <a:spcPct val="35000"/>
            </a:spcAft>
            <a:buNone/>
          </a:pPr>
          <a:r>
            <a:rPr lang="en-US" sz="2000" kern="1200" dirty="0">
              <a:solidFill>
                <a:schemeClr val="tx1"/>
              </a:solidFill>
              <a:latin typeface="Times New Roman" pitchFamily="18" charset="0"/>
              <a:cs typeface="Times New Roman" pitchFamily="18" charset="0"/>
            </a:rPr>
            <a:t>- Numbers of patients: 1, 2, 3</a:t>
          </a:r>
        </a:p>
      </dsp:txBody>
      <dsp:txXfrm>
        <a:off x="934568" y="4547949"/>
        <a:ext cx="3126769" cy="1468713"/>
      </dsp:txXfrm>
    </dsp:sp>
    <dsp:sp modelId="{D2A867DD-D37F-4F3E-847E-AD47CCE26B9A}">
      <dsp:nvSpPr>
        <dsp:cNvPr id="0" name=""/>
        <dsp:cNvSpPr/>
      </dsp:nvSpPr>
      <dsp:spPr>
        <a:xfrm>
          <a:off x="3748711" y="1425873"/>
          <a:ext cx="3481869" cy="891414"/>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Qualitative</a:t>
          </a:r>
        </a:p>
        <a:p>
          <a:pPr marL="0" lvl="0" indent="0" algn="ctr"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(categorical)</a:t>
          </a:r>
        </a:p>
      </dsp:txBody>
      <dsp:txXfrm>
        <a:off x="3748711" y="1425873"/>
        <a:ext cx="3481869" cy="891414"/>
      </dsp:txXfrm>
    </dsp:sp>
    <dsp:sp modelId="{19706B01-D8FF-4A28-8E4B-8116C6CBAAED}">
      <dsp:nvSpPr>
        <dsp:cNvPr id="0" name=""/>
        <dsp:cNvSpPr/>
      </dsp:nvSpPr>
      <dsp:spPr>
        <a:xfrm>
          <a:off x="4619178" y="2724601"/>
          <a:ext cx="3872192" cy="969793"/>
        </a:xfrm>
        <a:prstGeom prst="rect">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 Classification of individuals  </a:t>
          </a:r>
        </a:p>
        <a:p>
          <a:pPr marL="0" lvl="0" indent="0" algn="l"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   based on attributes</a:t>
          </a:r>
        </a:p>
      </dsp:txBody>
      <dsp:txXfrm>
        <a:off x="4619178" y="2724601"/>
        <a:ext cx="3872192" cy="969793"/>
      </dsp:txXfrm>
    </dsp:sp>
    <dsp:sp modelId="{2C5B4254-422A-4EF1-9F30-CF919E25D4DE}">
      <dsp:nvSpPr>
        <dsp:cNvPr id="0" name=""/>
        <dsp:cNvSpPr/>
      </dsp:nvSpPr>
      <dsp:spPr>
        <a:xfrm>
          <a:off x="4619178" y="4101708"/>
          <a:ext cx="3587053" cy="1683959"/>
        </a:xfrm>
        <a:prstGeom prst="rect">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b="0" i="1" kern="1200" dirty="0">
              <a:solidFill>
                <a:schemeClr val="tx1"/>
              </a:solidFill>
              <a:latin typeface="Times New Roman" pitchFamily="18" charset="0"/>
              <a:cs typeface="Times New Roman" pitchFamily="18" charset="0"/>
            </a:rPr>
            <a:t>Examples:</a:t>
          </a:r>
        </a:p>
        <a:p>
          <a:pPr marL="0" lvl="0" indent="0" algn="l" defTabSz="889000">
            <a:lnSpc>
              <a:spcPct val="90000"/>
            </a:lnSpc>
            <a:spcBef>
              <a:spcPct val="0"/>
            </a:spcBef>
            <a:spcAft>
              <a:spcPct val="35000"/>
            </a:spcAft>
            <a:buNone/>
          </a:pPr>
          <a:r>
            <a:rPr lang="en-US" sz="2000" kern="1200" dirty="0">
              <a:solidFill>
                <a:schemeClr val="tx1"/>
              </a:solidFill>
              <a:latin typeface="Times New Roman" pitchFamily="18" charset="0"/>
              <a:cs typeface="Times New Roman" pitchFamily="18" charset="0"/>
            </a:rPr>
            <a:t>- Gender: M, F</a:t>
          </a:r>
        </a:p>
        <a:p>
          <a:pPr marL="0" lvl="0" indent="0" algn="l" defTabSz="889000">
            <a:lnSpc>
              <a:spcPct val="90000"/>
            </a:lnSpc>
            <a:spcBef>
              <a:spcPct val="0"/>
            </a:spcBef>
            <a:spcAft>
              <a:spcPct val="35000"/>
            </a:spcAft>
            <a:buNone/>
          </a:pPr>
          <a:r>
            <a:rPr lang="en-US" sz="2000" kern="1200" dirty="0">
              <a:solidFill>
                <a:schemeClr val="tx1"/>
              </a:solidFill>
              <a:latin typeface="Times New Roman" pitchFamily="18" charset="0"/>
              <a:cs typeface="Times New Roman" pitchFamily="18" charset="0"/>
            </a:rPr>
            <a:t>- Birthplace: Edinburg, McAllen</a:t>
          </a:r>
        </a:p>
        <a:p>
          <a:pPr marL="0" lvl="0" indent="0" algn="l" defTabSz="889000">
            <a:lnSpc>
              <a:spcPct val="90000"/>
            </a:lnSpc>
            <a:spcBef>
              <a:spcPct val="0"/>
            </a:spcBef>
            <a:spcAft>
              <a:spcPct val="35000"/>
            </a:spcAft>
            <a:buNone/>
          </a:pPr>
          <a:r>
            <a:rPr lang="en-US" sz="2000" kern="1200" dirty="0">
              <a:solidFill>
                <a:schemeClr val="tx1"/>
              </a:solidFill>
              <a:latin typeface="Times New Roman" pitchFamily="18" charset="0"/>
              <a:cs typeface="Times New Roman" pitchFamily="18" charset="0"/>
            </a:rPr>
            <a:t>- Letter grade: A, B, C, D, F</a:t>
          </a:r>
        </a:p>
      </dsp:txBody>
      <dsp:txXfrm>
        <a:off x="4619178" y="4101708"/>
        <a:ext cx="3587053" cy="1683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A5811-F279-4D01-8B8A-F3151B228906}">
      <dsp:nvSpPr>
        <dsp:cNvPr id="0" name=""/>
        <dsp:cNvSpPr/>
      </dsp:nvSpPr>
      <dsp:spPr>
        <a:xfrm>
          <a:off x="1781138" y="518084"/>
          <a:ext cx="7651871" cy="1019145"/>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itchFamily="18" charset="0"/>
              <a:cs typeface="Times New Roman" pitchFamily="18" charset="0"/>
            </a:rPr>
            <a:t>Variable</a:t>
          </a:r>
        </a:p>
        <a:p>
          <a:pPr marL="0" lvl="0" indent="0" algn="ctr" defTabSz="14224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″a characteristic of individuals or items″</a:t>
          </a:r>
        </a:p>
      </dsp:txBody>
      <dsp:txXfrm>
        <a:off x="1810988" y="547934"/>
        <a:ext cx="7592171" cy="959445"/>
      </dsp:txXfrm>
    </dsp:sp>
    <dsp:sp modelId="{1D2E2399-018D-4A6D-948B-2EC8A9350687}">
      <dsp:nvSpPr>
        <dsp:cNvPr id="0" name=""/>
        <dsp:cNvSpPr/>
      </dsp:nvSpPr>
      <dsp:spPr>
        <a:xfrm>
          <a:off x="2898544" y="1537230"/>
          <a:ext cx="2708529" cy="283689"/>
        </a:xfrm>
        <a:custGeom>
          <a:avLst/>
          <a:gdLst/>
          <a:ahLst/>
          <a:cxnLst/>
          <a:rect l="0" t="0" r="0" b="0"/>
          <a:pathLst>
            <a:path>
              <a:moveTo>
                <a:pt x="2708529" y="0"/>
              </a:moveTo>
              <a:lnTo>
                <a:pt x="2708529" y="141844"/>
              </a:lnTo>
              <a:lnTo>
                <a:pt x="0" y="141844"/>
              </a:lnTo>
              <a:lnTo>
                <a:pt x="0" y="28368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7B37DC1-7AB8-404C-9AC4-9AECDE8E2580}">
      <dsp:nvSpPr>
        <dsp:cNvPr id="0" name=""/>
        <dsp:cNvSpPr/>
      </dsp:nvSpPr>
      <dsp:spPr>
        <a:xfrm>
          <a:off x="1268479" y="1820919"/>
          <a:ext cx="3260130" cy="709222"/>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Quantitative</a:t>
          </a:r>
        </a:p>
        <a:p>
          <a:pPr marL="0" lvl="0" indent="0" algn="ctr"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(numerical)</a:t>
          </a:r>
        </a:p>
      </dsp:txBody>
      <dsp:txXfrm>
        <a:off x="1289251" y="1841691"/>
        <a:ext cx="3218586" cy="667678"/>
      </dsp:txXfrm>
    </dsp:sp>
    <dsp:sp modelId="{5B45A76B-A9A9-4F92-A5C7-19A5EDD6D870}">
      <dsp:nvSpPr>
        <dsp:cNvPr id="0" name=""/>
        <dsp:cNvSpPr/>
      </dsp:nvSpPr>
      <dsp:spPr>
        <a:xfrm>
          <a:off x="1498416" y="2530142"/>
          <a:ext cx="1400128" cy="283689"/>
        </a:xfrm>
        <a:custGeom>
          <a:avLst/>
          <a:gdLst/>
          <a:ahLst/>
          <a:cxnLst/>
          <a:rect l="0" t="0" r="0" b="0"/>
          <a:pathLst>
            <a:path>
              <a:moveTo>
                <a:pt x="1400128" y="0"/>
              </a:moveTo>
              <a:lnTo>
                <a:pt x="1400128" y="141844"/>
              </a:lnTo>
              <a:lnTo>
                <a:pt x="0" y="141844"/>
              </a:lnTo>
              <a:lnTo>
                <a:pt x="0" y="28368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350D3A-617F-4891-85DE-123597727EE7}">
      <dsp:nvSpPr>
        <dsp:cNvPr id="0" name=""/>
        <dsp:cNvSpPr/>
      </dsp:nvSpPr>
      <dsp:spPr>
        <a:xfrm>
          <a:off x="4022" y="2813831"/>
          <a:ext cx="2988788" cy="709222"/>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Discrete</a:t>
          </a:r>
        </a:p>
        <a:p>
          <a:pPr marL="0" lvl="0" indent="0" algn="ctr"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″countable″</a:t>
          </a:r>
        </a:p>
      </dsp:txBody>
      <dsp:txXfrm>
        <a:off x="24794" y="2834603"/>
        <a:ext cx="2947244" cy="667678"/>
      </dsp:txXfrm>
    </dsp:sp>
    <dsp:sp modelId="{E29B6720-1AB6-4C8D-82D2-027A160B32F2}">
      <dsp:nvSpPr>
        <dsp:cNvPr id="0" name=""/>
        <dsp:cNvSpPr/>
      </dsp:nvSpPr>
      <dsp:spPr>
        <a:xfrm>
          <a:off x="1452696" y="3523054"/>
          <a:ext cx="91440" cy="283689"/>
        </a:xfrm>
        <a:custGeom>
          <a:avLst/>
          <a:gdLst/>
          <a:ahLst/>
          <a:cxnLst/>
          <a:rect l="0" t="0" r="0" b="0"/>
          <a:pathLst>
            <a:path>
              <a:moveTo>
                <a:pt x="45720" y="0"/>
              </a:moveTo>
              <a:lnTo>
                <a:pt x="45720" y="283689"/>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595E94-4098-40F0-B145-46D4EC72F5B1}">
      <dsp:nvSpPr>
        <dsp:cNvPr id="0" name=""/>
        <dsp:cNvSpPr/>
      </dsp:nvSpPr>
      <dsp:spPr>
        <a:xfrm>
          <a:off x="151501" y="3806743"/>
          <a:ext cx="2693830" cy="1605488"/>
        </a:xfrm>
        <a:prstGeom prst="roundRect">
          <a:avLst>
            <a:gd name="adj" fmla="val 10000"/>
          </a:avLst>
        </a:prstGeom>
        <a:solidFill>
          <a:schemeClr val="accent6">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1" kern="1200" dirty="0">
              <a:solidFill>
                <a:schemeClr val="tx1"/>
              </a:solidFill>
              <a:latin typeface="Times New Roman" pitchFamily="18" charset="0"/>
              <a:cs typeface="Times New Roman" pitchFamily="18" charset="0"/>
            </a:rPr>
            <a:t>Example:</a:t>
          </a:r>
        </a:p>
        <a:p>
          <a:pPr marL="0" lvl="0" indent="0" algn="l"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Number of people</a:t>
          </a:r>
        </a:p>
        <a:p>
          <a:pPr marL="0" lvl="0" indent="0" algn="l"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0, 1, 2,…, 30</a:t>
          </a:r>
        </a:p>
      </dsp:txBody>
      <dsp:txXfrm>
        <a:off x="198524" y="3853766"/>
        <a:ext cx="2599784" cy="1511442"/>
      </dsp:txXfrm>
    </dsp:sp>
    <dsp:sp modelId="{D5852DF1-B6C7-400E-9939-62CE67405B07}">
      <dsp:nvSpPr>
        <dsp:cNvPr id="0" name=""/>
        <dsp:cNvSpPr/>
      </dsp:nvSpPr>
      <dsp:spPr>
        <a:xfrm>
          <a:off x="2898544" y="2530142"/>
          <a:ext cx="1871098" cy="283689"/>
        </a:xfrm>
        <a:custGeom>
          <a:avLst/>
          <a:gdLst/>
          <a:ahLst/>
          <a:cxnLst/>
          <a:rect l="0" t="0" r="0" b="0"/>
          <a:pathLst>
            <a:path>
              <a:moveTo>
                <a:pt x="0" y="0"/>
              </a:moveTo>
              <a:lnTo>
                <a:pt x="0" y="141844"/>
              </a:lnTo>
              <a:lnTo>
                <a:pt x="1871098" y="141844"/>
              </a:lnTo>
              <a:lnTo>
                <a:pt x="1871098" y="28368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4FDE58-185B-483E-9FD6-08451BB803FA}">
      <dsp:nvSpPr>
        <dsp:cNvPr id="0" name=""/>
        <dsp:cNvSpPr/>
      </dsp:nvSpPr>
      <dsp:spPr>
        <a:xfrm>
          <a:off x="3746218" y="2813831"/>
          <a:ext cx="2046848" cy="709222"/>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Continuous</a:t>
          </a:r>
        </a:p>
        <a:p>
          <a:pPr marL="0" lvl="0" indent="0" algn="ctr"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″uncountable″</a:t>
          </a:r>
        </a:p>
      </dsp:txBody>
      <dsp:txXfrm>
        <a:off x="3766990" y="2834603"/>
        <a:ext cx="2005304" cy="667678"/>
      </dsp:txXfrm>
    </dsp:sp>
    <dsp:sp modelId="{1575BA03-4FAB-4D7A-96E5-15FFD9D374A9}">
      <dsp:nvSpPr>
        <dsp:cNvPr id="0" name=""/>
        <dsp:cNvSpPr/>
      </dsp:nvSpPr>
      <dsp:spPr>
        <a:xfrm>
          <a:off x="4723923" y="3523054"/>
          <a:ext cx="91440" cy="283689"/>
        </a:xfrm>
        <a:custGeom>
          <a:avLst/>
          <a:gdLst/>
          <a:ahLst/>
          <a:cxnLst/>
          <a:rect l="0" t="0" r="0" b="0"/>
          <a:pathLst>
            <a:path>
              <a:moveTo>
                <a:pt x="45720" y="0"/>
              </a:moveTo>
              <a:lnTo>
                <a:pt x="45720" y="283689"/>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EEE7BD-11F1-42D0-8F9A-F34593CB84E1}">
      <dsp:nvSpPr>
        <dsp:cNvPr id="0" name=""/>
        <dsp:cNvSpPr/>
      </dsp:nvSpPr>
      <dsp:spPr>
        <a:xfrm>
          <a:off x="3164482" y="3806743"/>
          <a:ext cx="3210321" cy="709222"/>
        </a:xfrm>
        <a:prstGeom prst="roundRect">
          <a:avLst>
            <a:gd name="adj" fmla="val 10000"/>
          </a:avLst>
        </a:prstGeom>
        <a:solidFill>
          <a:schemeClr val="accent6">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1" kern="1200" dirty="0">
              <a:solidFill>
                <a:schemeClr val="tx1"/>
              </a:solidFill>
              <a:latin typeface="Times New Roman" pitchFamily="18" charset="0"/>
              <a:cs typeface="Times New Roman" pitchFamily="18" charset="0"/>
            </a:rPr>
            <a:t>Example</a:t>
          </a:r>
          <a:r>
            <a:rPr lang="en-US" sz="2400" b="1" kern="1200" dirty="0">
              <a:solidFill>
                <a:schemeClr val="tx1"/>
              </a:solidFill>
              <a:latin typeface="Times New Roman" pitchFamily="18" charset="0"/>
              <a:cs typeface="Times New Roman" pitchFamily="18" charset="0"/>
            </a:rPr>
            <a:t>:</a:t>
          </a:r>
        </a:p>
        <a:p>
          <a:pPr marL="0" lvl="0" indent="0" algn="l"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Time to finish a task</a:t>
          </a:r>
        </a:p>
      </dsp:txBody>
      <dsp:txXfrm>
        <a:off x="3185254" y="3827515"/>
        <a:ext cx="3168777" cy="667678"/>
      </dsp:txXfrm>
    </dsp:sp>
    <dsp:sp modelId="{3F36B62D-0B51-432F-AB2F-C763C2087100}">
      <dsp:nvSpPr>
        <dsp:cNvPr id="0" name=""/>
        <dsp:cNvSpPr/>
      </dsp:nvSpPr>
      <dsp:spPr>
        <a:xfrm>
          <a:off x="5607074" y="1537230"/>
          <a:ext cx="3312952" cy="283689"/>
        </a:xfrm>
        <a:custGeom>
          <a:avLst/>
          <a:gdLst/>
          <a:ahLst/>
          <a:cxnLst/>
          <a:rect l="0" t="0" r="0" b="0"/>
          <a:pathLst>
            <a:path>
              <a:moveTo>
                <a:pt x="0" y="0"/>
              </a:moveTo>
              <a:lnTo>
                <a:pt x="0" y="141844"/>
              </a:lnTo>
              <a:lnTo>
                <a:pt x="3312952" y="141844"/>
              </a:lnTo>
              <a:lnTo>
                <a:pt x="3312952" y="28368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D61FDEA-2EC4-4C28-B4C5-EC7B2EF62ABE}">
      <dsp:nvSpPr>
        <dsp:cNvPr id="0" name=""/>
        <dsp:cNvSpPr/>
      </dsp:nvSpPr>
      <dsp:spPr>
        <a:xfrm>
          <a:off x="7894384" y="1820919"/>
          <a:ext cx="2051284" cy="709222"/>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Qualitative</a:t>
          </a:r>
        </a:p>
        <a:p>
          <a:pPr marL="0" lvl="0" indent="0" algn="ctr"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(categorical)</a:t>
          </a:r>
        </a:p>
      </dsp:txBody>
      <dsp:txXfrm>
        <a:off x="7915156" y="1841691"/>
        <a:ext cx="2009740" cy="667678"/>
      </dsp:txXfrm>
    </dsp:sp>
    <dsp:sp modelId="{1DD28CF4-3831-4452-A37C-EA1AD176669B}">
      <dsp:nvSpPr>
        <dsp:cNvPr id="0" name=""/>
        <dsp:cNvSpPr/>
      </dsp:nvSpPr>
      <dsp:spPr>
        <a:xfrm>
          <a:off x="7592989" y="2530142"/>
          <a:ext cx="1327037" cy="283689"/>
        </a:xfrm>
        <a:custGeom>
          <a:avLst/>
          <a:gdLst/>
          <a:ahLst/>
          <a:cxnLst/>
          <a:rect l="0" t="0" r="0" b="0"/>
          <a:pathLst>
            <a:path>
              <a:moveTo>
                <a:pt x="1327037" y="0"/>
              </a:moveTo>
              <a:lnTo>
                <a:pt x="1327037" y="141844"/>
              </a:lnTo>
              <a:lnTo>
                <a:pt x="0" y="141844"/>
              </a:lnTo>
              <a:lnTo>
                <a:pt x="0" y="28368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3A97B-FF52-4749-A0A9-EFDC6DB8D3B9}">
      <dsp:nvSpPr>
        <dsp:cNvPr id="0" name=""/>
        <dsp:cNvSpPr/>
      </dsp:nvSpPr>
      <dsp:spPr>
        <a:xfrm>
          <a:off x="6377064" y="2813831"/>
          <a:ext cx="2431850" cy="709222"/>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Nominal</a:t>
          </a:r>
        </a:p>
        <a:p>
          <a:pPr marL="0" lvl="0" indent="0" algn="ctr"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Names, labels</a:t>
          </a:r>
        </a:p>
      </dsp:txBody>
      <dsp:txXfrm>
        <a:off x="6397836" y="2834603"/>
        <a:ext cx="2390306" cy="667678"/>
      </dsp:txXfrm>
    </dsp:sp>
    <dsp:sp modelId="{253D9385-92E8-490A-AE93-4CB40E00B076}">
      <dsp:nvSpPr>
        <dsp:cNvPr id="0" name=""/>
        <dsp:cNvSpPr/>
      </dsp:nvSpPr>
      <dsp:spPr>
        <a:xfrm>
          <a:off x="7547269" y="3523054"/>
          <a:ext cx="91440" cy="283689"/>
        </a:xfrm>
        <a:custGeom>
          <a:avLst/>
          <a:gdLst/>
          <a:ahLst/>
          <a:cxnLst/>
          <a:rect l="0" t="0" r="0" b="0"/>
          <a:pathLst>
            <a:path>
              <a:moveTo>
                <a:pt x="45720" y="0"/>
              </a:moveTo>
              <a:lnTo>
                <a:pt x="45720" y="283689"/>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FCEF33-8934-472C-92D1-688A05425360}">
      <dsp:nvSpPr>
        <dsp:cNvPr id="0" name=""/>
        <dsp:cNvSpPr/>
      </dsp:nvSpPr>
      <dsp:spPr>
        <a:xfrm>
          <a:off x="6693954" y="3806743"/>
          <a:ext cx="1798071" cy="1027770"/>
        </a:xfrm>
        <a:prstGeom prst="roundRect">
          <a:avLst>
            <a:gd name="adj" fmla="val 10000"/>
          </a:avLst>
        </a:prstGeom>
        <a:solidFill>
          <a:schemeClr val="accent6">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1" kern="1200" dirty="0">
              <a:solidFill>
                <a:schemeClr val="tx1"/>
              </a:solidFill>
              <a:latin typeface="Times New Roman" pitchFamily="18" charset="0"/>
              <a:cs typeface="Times New Roman" pitchFamily="18" charset="0"/>
            </a:rPr>
            <a:t>Example:</a:t>
          </a:r>
        </a:p>
        <a:p>
          <a:pPr marL="0" lvl="0" indent="0" algn="ctr"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Birthplace</a:t>
          </a:r>
        </a:p>
      </dsp:txBody>
      <dsp:txXfrm>
        <a:off x="6724056" y="3836845"/>
        <a:ext cx="1737867" cy="967566"/>
      </dsp:txXfrm>
    </dsp:sp>
    <dsp:sp modelId="{BFE679FD-3D7D-49D3-932B-9834C7CAE039}">
      <dsp:nvSpPr>
        <dsp:cNvPr id="0" name=""/>
        <dsp:cNvSpPr/>
      </dsp:nvSpPr>
      <dsp:spPr>
        <a:xfrm>
          <a:off x="8920026" y="2530142"/>
          <a:ext cx="1375500" cy="283689"/>
        </a:xfrm>
        <a:custGeom>
          <a:avLst/>
          <a:gdLst/>
          <a:ahLst/>
          <a:cxnLst/>
          <a:rect l="0" t="0" r="0" b="0"/>
          <a:pathLst>
            <a:path>
              <a:moveTo>
                <a:pt x="0" y="0"/>
              </a:moveTo>
              <a:lnTo>
                <a:pt x="0" y="141844"/>
              </a:lnTo>
              <a:lnTo>
                <a:pt x="1375500" y="141844"/>
              </a:lnTo>
              <a:lnTo>
                <a:pt x="1375500" y="283689"/>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4B2A5-30DB-4929-ADA9-D65F563A7FF9}">
      <dsp:nvSpPr>
        <dsp:cNvPr id="0" name=""/>
        <dsp:cNvSpPr/>
      </dsp:nvSpPr>
      <dsp:spPr>
        <a:xfrm>
          <a:off x="9128065" y="2813831"/>
          <a:ext cx="2334924" cy="1032451"/>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Ordinal</a:t>
          </a:r>
        </a:p>
        <a:p>
          <a:pPr marL="0" lvl="0" indent="0" algn="ctr" defTabSz="1066800">
            <a:lnSpc>
              <a:spcPct val="90000"/>
            </a:lnSpc>
            <a:spcBef>
              <a:spcPct val="0"/>
            </a:spcBef>
            <a:spcAft>
              <a:spcPct val="35000"/>
            </a:spcAft>
            <a:buNone/>
          </a:pPr>
          <a:r>
            <a:rPr lang="en-US" sz="2400" kern="1200" dirty="0">
              <a:solidFill>
                <a:schemeClr val="tx1"/>
              </a:solidFill>
              <a:latin typeface="Times New Roman" pitchFamily="18" charset="0"/>
              <a:cs typeface="Times New Roman" pitchFamily="18" charset="0"/>
            </a:rPr>
            <a:t>Can be arranged or ranked</a:t>
          </a:r>
        </a:p>
      </dsp:txBody>
      <dsp:txXfrm>
        <a:off x="9158304" y="2844070"/>
        <a:ext cx="2274446" cy="971973"/>
      </dsp:txXfrm>
    </dsp:sp>
    <dsp:sp modelId="{F423F4F6-4035-4CC3-98F7-5A8154FD23E5}">
      <dsp:nvSpPr>
        <dsp:cNvPr id="0" name=""/>
        <dsp:cNvSpPr/>
      </dsp:nvSpPr>
      <dsp:spPr>
        <a:xfrm>
          <a:off x="10249807" y="3846282"/>
          <a:ext cx="91440" cy="283689"/>
        </a:xfrm>
        <a:custGeom>
          <a:avLst/>
          <a:gdLst/>
          <a:ahLst/>
          <a:cxnLst/>
          <a:rect l="0" t="0" r="0" b="0"/>
          <a:pathLst>
            <a:path>
              <a:moveTo>
                <a:pt x="45720" y="0"/>
              </a:moveTo>
              <a:lnTo>
                <a:pt x="45720" y="283689"/>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868ADD-42A3-4D37-BE8C-D2906865B1ED}">
      <dsp:nvSpPr>
        <dsp:cNvPr id="0" name=""/>
        <dsp:cNvSpPr/>
      </dsp:nvSpPr>
      <dsp:spPr>
        <a:xfrm>
          <a:off x="9258491" y="4129971"/>
          <a:ext cx="2074072" cy="1371743"/>
        </a:xfrm>
        <a:prstGeom prst="roundRect">
          <a:avLst>
            <a:gd name="adj" fmla="val 10000"/>
          </a:avLst>
        </a:prstGeom>
        <a:solidFill>
          <a:schemeClr val="accent6">
            <a:alpha val="3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1" kern="1200" dirty="0">
              <a:solidFill>
                <a:schemeClr val="tx1"/>
              </a:solidFill>
              <a:latin typeface="Times New Roman" pitchFamily="18" charset="0"/>
              <a:cs typeface="Times New Roman" pitchFamily="18" charset="0"/>
            </a:rPr>
            <a:t>Example:</a:t>
          </a:r>
        </a:p>
        <a:p>
          <a:pPr marL="0" lvl="0" indent="0" algn="l" defTabSz="1066800">
            <a:lnSpc>
              <a:spcPct val="90000"/>
            </a:lnSpc>
            <a:spcBef>
              <a:spcPct val="0"/>
            </a:spcBef>
            <a:spcAft>
              <a:spcPct val="35000"/>
            </a:spcAft>
            <a:buNone/>
          </a:pPr>
          <a:r>
            <a:rPr lang="en-US" sz="2400" b="0" kern="1200" dirty="0">
              <a:solidFill>
                <a:schemeClr val="tx1"/>
              </a:solidFill>
              <a:latin typeface="Times New Roman" pitchFamily="18" charset="0"/>
              <a:cs typeface="Times New Roman" pitchFamily="18" charset="0"/>
            </a:rPr>
            <a:t>Letter grades,</a:t>
          </a:r>
        </a:p>
        <a:p>
          <a:pPr marL="0" lvl="0" indent="0" algn="l" defTabSz="1066800">
            <a:lnSpc>
              <a:spcPct val="90000"/>
            </a:lnSpc>
            <a:spcBef>
              <a:spcPct val="0"/>
            </a:spcBef>
            <a:spcAft>
              <a:spcPct val="35000"/>
            </a:spcAft>
            <a:buNone/>
          </a:pPr>
          <a:r>
            <a:rPr lang="en-US" sz="2400" b="0" kern="1200" dirty="0">
              <a:solidFill>
                <a:schemeClr val="tx1"/>
              </a:solidFill>
              <a:latin typeface="Times New Roman" pitchFamily="18" charset="0"/>
              <a:cs typeface="Times New Roman" pitchFamily="18" charset="0"/>
            </a:rPr>
            <a:t>Military ranks</a:t>
          </a:r>
        </a:p>
      </dsp:txBody>
      <dsp:txXfrm>
        <a:off x="9298668" y="4170148"/>
        <a:ext cx="1993718" cy="12913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D0FF6C-6857-4652-9804-9D14F406F29F}"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230189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0FF6C-6857-4652-9804-9D14F406F29F}"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383006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0FF6C-6857-4652-9804-9D14F406F29F}"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57242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0FF6C-6857-4652-9804-9D14F406F29F}"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30062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0FF6C-6857-4652-9804-9D14F406F29F}"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22741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0FF6C-6857-4652-9804-9D14F406F29F}"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126128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0FF6C-6857-4652-9804-9D14F406F29F}"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280045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0FF6C-6857-4652-9804-9D14F406F29F}"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14314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0FF6C-6857-4652-9804-9D14F406F29F}"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211287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0FF6C-6857-4652-9804-9D14F406F29F}"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309443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0FF6C-6857-4652-9804-9D14F406F29F}"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ED3EA-3DBA-433A-AA46-D343ED848D16}" type="slidenum">
              <a:rPr lang="en-US" smtClean="0"/>
              <a:t>‹#›</a:t>
            </a:fld>
            <a:endParaRPr lang="en-US"/>
          </a:p>
        </p:txBody>
      </p:sp>
    </p:spTree>
    <p:extLst>
      <p:ext uri="{BB962C8B-B14F-4D97-AF65-F5344CB8AC3E}">
        <p14:creationId xmlns:p14="http://schemas.microsoft.com/office/powerpoint/2010/main" val="172474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0FF6C-6857-4652-9804-9D14F406F29F}" type="datetimeFigureOut">
              <a:rPr lang="en-US" smtClean="0"/>
              <a:t>8/28/2019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ED3EA-3DBA-433A-AA46-D343ED848D16}" type="slidenum">
              <a:rPr lang="en-US" smtClean="0"/>
              <a:t>‹#›</a:t>
            </a:fld>
            <a:endParaRPr lang="en-US"/>
          </a:p>
        </p:txBody>
      </p:sp>
    </p:spTree>
    <p:extLst>
      <p:ext uri="{BB962C8B-B14F-4D97-AF65-F5344CB8AC3E}">
        <p14:creationId xmlns:p14="http://schemas.microsoft.com/office/powerpoint/2010/main" val="2890216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rextester.com/l/r_online_compile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latin typeface="Arial" panose="020B0604020202020204" pitchFamily="34" charset="0"/>
                <a:cs typeface="Arial" panose="020B0604020202020204" pitchFamily="34" charset="0"/>
              </a:rPr>
              <a:t>Part I</a:t>
            </a:r>
          </a:p>
        </p:txBody>
      </p:sp>
      <p:sp>
        <p:nvSpPr>
          <p:cNvPr id="3" name="Subtitle 2"/>
          <p:cNvSpPr>
            <a:spLocks noGrp="1"/>
          </p:cNvSpPr>
          <p:nvPr>
            <p:ph type="subTitle" idx="1"/>
          </p:nvPr>
        </p:nvSpPr>
        <p:spPr/>
        <p:txBody>
          <a:bodyPr/>
          <a:lstStyle/>
          <a:p>
            <a:r>
              <a:rPr lang="en-US" sz="3200" b="1" dirty="0">
                <a:latin typeface="Arial" panose="020B0604020202020204" pitchFamily="34" charset="0"/>
                <a:cs typeface="Arial" panose="020B0604020202020204" pitchFamily="34" charset="0"/>
              </a:rPr>
              <a:t>Data Collection</a:t>
            </a:r>
          </a:p>
        </p:txBody>
      </p:sp>
      <p:sp>
        <p:nvSpPr>
          <p:cNvPr id="4" name="Rectangle 3"/>
          <p:cNvSpPr/>
          <p:nvPr/>
        </p:nvSpPr>
        <p:spPr>
          <a:xfrm>
            <a:off x="1365161" y="1111584"/>
            <a:ext cx="9736427" cy="830997"/>
          </a:xfrm>
          <a:prstGeom prst="rect">
            <a:avLst/>
          </a:prstGeom>
        </p:spPr>
        <p:txBody>
          <a:bodyPr wrap="square">
            <a:spAutoFit/>
          </a:bodyPr>
          <a:lstStyle/>
          <a:p>
            <a:pPr lvl="0" algn="ctr"/>
            <a:r>
              <a:rPr lang="en-US" sz="4800" b="1" dirty="0">
                <a:ln w="11430">
                  <a:solidFill>
                    <a:srgbClr val="70AD47">
                      <a:lumMod val="75000"/>
                    </a:srgbClr>
                  </a:solidFill>
                </a:ln>
                <a:solidFill>
                  <a:schemeClr val="accent1">
                    <a:lumMod val="50000"/>
                  </a:schemeClr>
                </a:solidFill>
                <a:effectLst>
                  <a:outerShdw blurRad="50800" dist="39000" dir="5460000" algn="tl">
                    <a:srgbClr val="000000">
                      <a:alpha val="38000"/>
                    </a:srgbClr>
                  </a:outerShdw>
                </a:effectLst>
              </a:rPr>
              <a:t>Elementary Statistical Methods</a:t>
            </a:r>
          </a:p>
        </p:txBody>
      </p:sp>
    </p:spTree>
    <p:extLst>
      <p:ext uri="{BB962C8B-B14F-4D97-AF65-F5344CB8AC3E}">
        <p14:creationId xmlns:p14="http://schemas.microsoft.com/office/powerpoint/2010/main" val="84185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4012" y="501391"/>
            <a:ext cx="11066867" cy="2438400"/>
          </a:xfrm>
          <a:prstGeom prst="rect">
            <a:avLst/>
          </a:prstGeom>
          <a:noFill/>
        </p:spPr>
        <p:txBody>
          <a:bodyPr vert="horz" lIns="91440" tIns="45720" rIns="91440" bIns="45720" rtlCol="0" anchor="ctr">
            <a:noAutofit/>
          </a:bodyPr>
          <a:lstStyle/>
          <a:p>
            <a:pPr lvl="0">
              <a:spcBef>
                <a:spcPct val="0"/>
              </a:spcBef>
              <a:buFont typeface="Wingdings" pitchFamily="2" charset="2"/>
              <a:buChar char="Ø"/>
            </a:pPr>
            <a:r>
              <a:rPr lang="en-US" sz="3200" b="1" dirty="0">
                <a:solidFill>
                  <a:srgbClr val="002060"/>
                </a:solidFill>
                <a:latin typeface="Times New Roman" pitchFamily="18" charset="0"/>
                <a:ea typeface="+mj-ea"/>
                <a:cs typeface="Calibri"/>
              </a:rPr>
              <a:t> </a:t>
            </a:r>
            <a:r>
              <a:rPr lang="en-US" sz="3200" b="1" dirty="0">
                <a:solidFill>
                  <a:srgbClr val="FF0000"/>
                </a:solidFill>
                <a:latin typeface="Times New Roman" pitchFamily="18" charset="0"/>
                <a:ea typeface="+mj-ea"/>
                <a:cs typeface="Calibri"/>
              </a:rPr>
              <a:t>Convenience </a:t>
            </a:r>
            <a:r>
              <a:rPr lang="en-US" sz="3200" b="1" dirty="0">
                <a:solidFill>
                  <a:srgbClr val="002060"/>
                </a:solidFill>
                <a:latin typeface="Times New Roman" pitchFamily="18" charset="0"/>
                <a:ea typeface="+mj-ea"/>
                <a:cs typeface="Calibri"/>
              </a:rPr>
              <a:t>Sample:</a:t>
            </a:r>
            <a:r>
              <a:rPr lang="en-US" sz="3200" dirty="0">
                <a:latin typeface="Times New Roman" pitchFamily="18" charset="0"/>
                <a:ea typeface="+mj-ea"/>
                <a:cs typeface="Calibri"/>
              </a:rPr>
              <a:t> a sample whose elements are </a:t>
            </a:r>
            <a:r>
              <a:rPr lang="en-US" sz="3200" dirty="0">
                <a:solidFill>
                  <a:srgbClr val="002060"/>
                </a:solidFill>
                <a:latin typeface="Times New Roman" pitchFamily="18" charset="0"/>
                <a:ea typeface="+mj-ea"/>
                <a:cs typeface="Calibri"/>
              </a:rPr>
              <a:t>selected</a:t>
            </a:r>
            <a:r>
              <a:rPr lang="en-US" sz="3200" dirty="0">
                <a:latin typeface="Times New Roman" pitchFamily="18" charset="0"/>
                <a:ea typeface="+mj-ea"/>
                <a:cs typeface="Calibri"/>
              </a:rPr>
              <a:t> </a:t>
            </a:r>
            <a:r>
              <a:rPr lang="en-US" sz="3200" dirty="0">
                <a:solidFill>
                  <a:schemeClr val="accent6">
                    <a:lumMod val="75000"/>
                  </a:schemeClr>
                </a:solidFill>
                <a:latin typeface="Times New Roman" pitchFamily="18" charset="0"/>
                <a:ea typeface="+mj-ea"/>
                <a:cs typeface="Calibri"/>
              </a:rPr>
              <a:t>without a system or haphazardly. </a:t>
            </a:r>
            <a:r>
              <a:rPr lang="en-US" sz="3200" dirty="0">
                <a:solidFill>
                  <a:srgbClr val="002060"/>
                </a:solidFill>
                <a:latin typeface="Times New Roman" pitchFamily="18" charset="0"/>
                <a:ea typeface="+mj-ea"/>
                <a:cs typeface="Calibri"/>
              </a:rPr>
              <a:t>It can lead to biased conclusions.</a:t>
            </a:r>
            <a:endParaRPr lang="en-US" sz="3200" dirty="0">
              <a:solidFill>
                <a:srgbClr val="002060"/>
              </a:solidFill>
              <a:latin typeface="Times New Roman" pitchFamily="18" charset="0"/>
              <a:ea typeface="+mj-ea"/>
              <a:cs typeface="Times New Roman" pitchFamily="18" charset="0"/>
            </a:endParaRPr>
          </a:p>
          <a:p>
            <a:pPr lvl="0">
              <a:spcBef>
                <a:spcPct val="0"/>
              </a:spcBef>
            </a:pPr>
            <a:endParaRPr lang="en-US" sz="3200" dirty="0">
              <a:cs typeface="Calibri"/>
            </a:endParaRPr>
          </a:p>
        </p:txBody>
      </p:sp>
      <p:sp>
        <p:nvSpPr>
          <p:cNvPr id="36" name="TextBox 35"/>
          <p:cNvSpPr txBox="1"/>
          <p:nvPr/>
        </p:nvSpPr>
        <p:spPr>
          <a:xfrm>
            <a:off x="3813470" y="2557530"/>
            <a:ext cx="19050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Population</a:t>
            </a:r>
          </a:p>
        </p:txBody>
      </p:sp>
      <p:pic>
        <p:nvPicPr>
          <p:cNvPr id="38" name="Picture 3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51670" y="3099396"/>
            <a:ext cx="381000" cy="719667"/>
          </a:xfrm>
          <a:prstGeom prst="rect">
            <a:avLst/>
          </a:prstGeom>
        </p:spPr>
      </p:pic>
      <p:pic>
        <p:nvPicPr>
          <p:cNvPr id="39" name="Picture 3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8538" y="3090930"/>
            <a:ext cx="381000" cy="719667"/>
          </a:xfrm>
          <a:prstGeom prst="rect">
            <a:avLst/>
          </a:prstGeom>
        </p:spPr>
      </p:pic>
      <p:pic>
        <p:nvPicPr>
          <p:cNvPr id="40" name="Picture 3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022572" y="3095720"/>
            <a:ext cx="381000" cy="719667"/>
          </a:xfrm>
          <a:prstGeom prst="rect">
            <a:avLst/>
          </a:prstGeom>
        </p:spPr>
      </p:pic>
      <p:pic>
        <p:nvPicPr>
          <p:cNvPr id="41" name="Picture 4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51670" y="3776730"/>
            <a:ext cx="381000" cy="719667"/>
          </a:xfrm>
          <a:prstGeom prst="rect">
            <a:avLst/>
          </a:prstGeom>
        </p:spPr>
      </p:pic>
      <p:pic>
        <p:nvPicPr>
          <p:cNvPr id="42" name="Picture 4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48636" y="3776730"/>
            <a:ext cx="381000" cy="719667"/>
          </a:xfrm>
          <a:prstGeom prst="rect">
            <a:avLst/>
          </a:prstGeom>
        </p:spPr>
      </p:pic>
      <p:pic>
        <p:nvPicPr>
          <p:cNvPr id="43" name="Picture 4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413670" y="3243330"/>
            <a:ext cx="381000" cy="719667"/>
          </a:xfrm>
          <a:prstGeom prst="rect">
            <a:avLst/>
          </a:prstGeom>
        </p:spPr>
      </p:pic>
      <p:pic>
        <p:nvPicPr>
          <p:cNvPr id="44" name="Picture 4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13470" y="3256082"/>
            <a:ext cx="381000" cy="719667"/>
          </a:xfrm>
          <a:prstGeom prst="rect">
            <a:avLst/>
          </a:prstGeom>
        </p:spPr>
      </p:pic>
      <p:pic>
        <p:nvPicPr>
          <p:cNvPr id="45" name="Picture 4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16504" y="4452329"/>
            <a:ext cx="381000" cy="719667"/>
          </a:xfrm>
          <a:prstGeom prst="rect">
            <a:avLst/>
          </a:prstGeom>
        </p:spPr>
      </p:pic>
      <p:pic>
        <p:nvPicPr>
          <p:cNvPr id="46" name="Picture 4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23568" y="3962997"/>
            <a:ext cx="381000" cy="719667"/>
          </a:xfrm>
          <a:prstGeom prst="rect">
            <a:avLst/>
          </a:prstGeom>
        </p:spPr>
      </p:pic>
      <p:pic>
        <p:nvPicPr>
          <p:cNvPr id="47" name="Picture 4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032670" y="3756431"/>
            <a:ext cx="381000" cy="719667"/>
          </a:xfrm>
          <a:prstGeom prst="rect">
            <a:avLst/>
          </a:prstGeom>
        </p:spPr>
      </p:pic>
      <p:pic>
        <p:nvPicPr>
          <p:cNvPr id="48" name="Picture 4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75470" y="4463346"/>
            <a:ext cx="381000" cy="719667"/>
          </a:xfrm>
          <a:prstGeom prst="rect">
            <a:avLst/>
          </a:prstGeom>
        </p:spPr>
      </p:pic>
      <p:pic>
        <p:nvPicPr>
          <p:cNvPr id="49" name="Picture 4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956470" y="4463346"/>
            <a:ext cx="381000" cy="719667"/>
          </a:xfrm>
          <a:prstGeom prst="rect">
            <a:avLst/>
          </a:prstGeom>
        </p:spPr>
      </p:pic>
      <p:pic>
        <p:nvPicPr>
          <p:cNvPr id="50" name="Picture 4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413670" y="3962997"/>
            <a:ext cx="381000" cy="719667"/>
          </a:xfrm>
          <a:prstGeom prst="rect">
            <a:avLst/>
          </a:prstGeom>
        </p:spPr>
      </p:pic>
      <p:pic>
        <p:nvPicPr>
          <p:cNvPr id="51" name="Picture 5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337470" y="4691130"/>
            <a:ext cx="381000" cy="719667"/>
          </a:xfrm>
          <a:prstGeom prst="rect">
            <a:avLst/>
          </a:prstGeom>
        </p:spPr>
      </p:pic>
      <p:pic>
        <p:nvPicPr>
          <p:cNvPr id="52" name="Picture 5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13470" y="4691130"/>
            <a:ext cx="381000" cy="719667"/>
          </a:xfrm>
          <a:prstGeom prst="rect">
            <a:avLst/>
          </a:prstGeom>
        </p:spPr>
      </p:pic>
      <p:pic>
        <p:nvPicPr>
          <p:cNvPr id="53" name="Picture 5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194470" y="5224530"/>
            <a:ext cx="381000" cy="719667"/>
          </a:xfrm>
          <a:prstGeom prst="rect">
            <a:avLst/>
          </a:prstGeom>
        </p:spPr>
      </p:pic>
      <p:pic>
        <p:nvPicPr>
          <p:cNvPr id="54" name="Picture 5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07602" y="5224530"/>
            <a:ext cx="381000" cy="719667"/>
          </a:xfrm>
          <a:prstGeom prst="rect">
            <a:avLst/>
          </a:prstGeom>
        </p:spPr>
      </p:pic>
      <p:pic>
        <p:nvPicPr>
          <p:cNvPr id="55" name="Picture 5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956470" y="5224530"/>
            <a:ext cx="381000" cy="719667"/>
          </a:xfrm>
          <a:prstGeom prst="rect">
            <a:avLst/>
          </a:prstGeom>
        </p:spPr>
      </p:pic>
      <p:sp>
        <p:nvSpPr>
          <p:cNvPr id="65" name="TextBox 64"/>
          <p:cNvSpPr txBox="1"/>
          <p:nvPr/>
        </p:nvSpPr>
        <p:spPr>
          <a:xfrm>
            <a:off x="6899032" y="2308280"/>
            <a:ext cx="4322630" cy="461665"/>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Convenient Sample of size n=5</a:t>
            </a:r>
          </a:p>
        </p:txBody>
      </p:sp>
      <p:pic>
        <p:nvPicPr>
          <p:cNvPr id="86" name="Picture 8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26502" y="3579008"/>
            <a:ext cx="381000" cy="719667"/>
          </a:xfrm>
          <a:prstGeom prst="rect">
            <a:avLst/>
          </a:prstGeom>
        </p:spPr>
      </p:pic>
      <p:pic>
        <p:nvPicPr>
          <p:cNvPr id="87" name="Picture 8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24437" y="4331296"/>
            <a:ext cx="381000" cy="719667"/>
          </a:xfrm>
          <a:prstGeom prst="rect">
            <a:avLst/>
          </a:prstGeom>
        </p:spPr>
      </p:pic>
      <p:pic>
        <p:nvPicPr>
          <p:cNvPr id="88" name="Picture 8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100587" y="3345112"/>
            <a:ext cx="381000" cy="719667"/>
          </a:xfrm>
          <a:prstGeom prst="rect">
            <a:avLst/>
          </a:prstGeom>
        </p:spPr>
      </p:pic>
      <p:pic>
        <p:nvPicPr>
          <p:cNvPr id="89" name="Picture 8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78423" y="4069041"/>
            <a:ext cx="381000" cy="719667"/>
          </a:xfrm>
          <a:prstGeom prst="rect">
            <a:avLst/>
          </a:prstGeom>
        </p:spPr>
      </p:pic>
      <p:pic>
        <p:nvPicPr>
          <p:cNvPr id="90" name="Picture 8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00338" y="5130410"/>
            <a:ext cx="381000" cy="719667"/>
          </a:xfrm>
          <a:prstGeom prst="rect">
            <a:avLst/>
          </a:prstGeom>
        </p:spPr>
      </p:pic>
      <p:pic>
        <p:nvPicPr>
          <p:cNvPr id="91" name="Picture 9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797404" y="5392665"/>
            <a:ext cx="381000" cy="719667"/>
          </a:xfrm>
          <a:prstGeom prst="rect">
            <a:avLst/>
          </a:prstGeom>
        </p:spPr>
      </p:pic>
      <p:pic>
        <p:nvPicPr>
          <p:cNvPr id="92" name="Picture 9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37802" y="4788708"/>
            <a:ext cx="381000" cy="719667"/>
          </a:xfrm>
          <a:prstGeom prst="rect">
            <a:avLst/>
          </a:prstGeom>
        </p:spPr>
      </p:pic>
      <p:pic>
        <p:nvPicPr>
          <p:cNvPr id="93" name="Picture 9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660580" y="5067678"/>
            <a:ext cx="381000" cy="719667"/>
          </a:xfrm>
          <a:prstGeom prst="rect">
            <a:avLst/>
          </a:prstGeom>
        </p:spPr>
      </p:pic>
      <p:pic>
        <p:nvPicPr>
          <p:cNvPr id="94" name="Picture 9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718470" y="3716224"/>
            <a:ext cx="381000" cy="719667"/>
          </a:xfrm>
          <a:prstGeom prst="rect">
            <a:avLst/>
          </a:prstGeom>
        </p:spPr>
      </p:pic>
      <p:pic>
        <p:nvPicPr>
          <p:cNvPr id="95" name="Picture 9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851080" y="4479802"/>
            <a:ext cx="381000" cy="719667"/>
          </a:xfrm>
          <a:prstGeom prst="rect">
            <a:avLst/>
          </a:prstGeom>
        </p:spPr>
      </p:pic>
      <p:cxnSp>
        <p:nvCxnSpPr>
          <p:cNvPr id="3" name="Straight Connector 2"/>
          <p:cNvCxnSpPr/>
          <p:nvPr/>
        </p:nvCxnSpPr>
        <p:spPr>
          <a:xfrm>
            <a:off x="6739121" y="3162665"/>
            <a:ext cx="12879" cy="2781532"/>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4B31FEB-C6AD-4A2A-9017-C2BAA939FB0E}"/>
              </a:ext>
            </a:extLst>
          </p:cNvPr>
          <p:cNvSpPr txBox="1"/>
          <p:nvPr/>
        </p:nvSpPr>
        <p:spPr>
          <a:xfrm>
            <a:off x="6739121" y="5050963"/>
            <a:ext cx="4960638" cy="1569660"/>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Those 5 subjects might haven been selected because they are the first students showing up to the class or sitting down in the front row.</a:t>
            </a:r>
          </a:p>
        </p:txBody>
      </p:sp>
    </p:spTree>
    <p:extLst>
      <p:ext uri="{BB962C8B-B14F-4D97-AF65-F5344CB8AC3E}">
        <p14:creationId xmlns:p14="http://schemas.microsoft.com/office/powerpoint/2010/main" val="42300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58333E-6 -1.48148E-6 L 0.17617 -0.01643 " pathEditMode="relative" rAng="0" ptsTypes="AA">
                                      <p:cBhvr>
                                        <p:cTn id="10" dur="500" fill="hold"/>
                                        <p:tgtEl>
                                          <p:spTgt spid="43"/>
                                        </p:tgtEl>
                                        <p:attrNameLst>
                                          <p:attrName>ppt_x</p:attrName>
                                          <p:attrName>ppt_y</p:attrName>
                                        </p:attrNameLst>
                                      </p:cBhvr>
                                      <p:rCtr x="8802" y="-833"/>
                                    </p:animMotion>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4.58333E-6 -2.96296E-6 L 0.21705 -0.08842 " pathEditMode="relative" rAng="0" ptsTypes="AA">
                                      <p:cBhvr>
                                        <p:cTn id="13" dur="500" fill="hold"/>
                                        <p:tgtEl>
                                          <p:spTgt spid="94"/>
                                        </p:tgtEl>
                                        <p:attrNameLst>
                                          <p:attrName>ppt_x</p:attrName>
                                          <p:attrName>ppt_y</p:attrName>
                                        </p:attrNameLst>
                                      </p:cBhvr>
                                      <p:rCtr x="10846" y="-4421"/>
                                    </p:animMotion>
                                  </p:childTnLst>
                                </p:cTn>
                              </p:par>
                            </p:childTnLst>
                          </p:cTn>
                        </p:par>
                        <p:par>
                          <p:cTn id="14" fill="hold">
                            <p:stCondLst>
                              <p:cond delay="1000"/>
                            </p:stCondLst>
                            <p:childTnLst>
                              <p:par>
                                <p:cTn id="15" presetID="42" presetClass="path" presetSubtype="0" accel="50000" decel="50000" fill="hold" nodeType="afterEffect">
                                  <p:stCondLst>
                                    <p:cond delay="0"/>
                                  </p:stCondLst>
                                  <p:childTnLst>
                                    <p:animMotion origin="layout" path="M -2.91667E-6 4.44444E-6 L 0.26914 -0.20556 " pathEditMode="relative" rAng="0" ptsTypes="AA">
                                      <p:cBhvr>
                                        <p:cTn id="16" dur="500" fill="hold"/>
                                        <p:tgtEl>
                                          <p:spTgt spid="95"/>
                                        </p:tgtEl>
                                        <p:attrNameLst>
                                          <p:attrName>ppt_x</p:attrName>
                                          <p:attrName>ppt_y</p:attrName>
                                        </p:attrNameLst>
                                      </p:cBhvr>
                                      <p:rCtr x="13451" y="-10278"/>
                                    </p:animMotion>
                                  </p:childTnLst>
                                </p:cTn>
                              </p:par>
                            </p:childTnLst>
                          </p:cTn>
                        </p:par>
                        <p:par>
                          <p:cTn id="17" fill="hold">
                            <p:stCondLst>
                              <p:cond delay="1500"/>
                            </p:stCondLst>
                            <p:childTnLst>
                              <p:par>
                                <p:cTn id="18" presetID="42" presetClass="path" presetSubtype="0" accel="50000" decel="50000" fill="hold" nodeType="afterEffect">
                                  <p:stCondLst>
                                    <p:cond delay="0"/>
                                  </p:stCondLst>
                                  <p:childTnLst>
                                    <p:animMotion origin="layout" path="M 2.08333E-6 4.81481E-6 L 0.33255 -0.29144 " pathEditMode="relative" rAng="0" ptsTypes="AA">
                                      <p:cBhvr>
                                        <p:cTn id="19" dur="500" fill="hold"/>
                                        <p:tgtEl>
                                          <p:spTgt spid="93"/>
                                        </p:tgtEl>
                                        <p:attrNameLst>
                                          <p:attrName>ppt_x</p:attrName>
                                          <p:attrName>ppt_y</p:attrName>
                                        </p:attrNameLst>
                                      </p:cBhvr>
                                      <p:rCtr x="16628" y="-14583"/>
                                    </p:animMotion>
                                  </p:childTnLst>
                                </p:cTn>
                              </p:par>
                            </p:childTnLst>
                          </p:cTn>
                        </p:par>
                        <p:par>
                          <p:cTn id="20" fill="hold">
                            <p:stCondLst>
                              <p:cond delay="2000"/>
                            </p:stCondLst>
                            <p:childTnLst>
                              <p:par>
                                <p:cTn id="21" presetID="42" presetClass="path" presetSubtype="0" accel="50000" decel="50000" fill="hold" nodeType="afterEffect">
                                  <p:stCondLst>
                                    <p:cond delay="0"/>
                                  </p:stCondLst>
                                  <p:childTnLst>
                                    <p:animMotion origin="layout" path="M 4.58333E-6 -4.07407E-6 L 0.40026 -0.12453 " pathEditMode="relative" rAng="0" ptsTypes="AA">
                                      <p:cBhvr>
                                        <p:cTn id="22" dur="500" fill="hold"/>
                                        <p:tgtEl>
                                          <p:spTgt spid="50"/>
                                        </p:tgtEl>
                                        <p:attrNameLst>
                                          <p:attrName>ppt_x</p:attrName>
                                          <p:attrName>ppt_y</p:attrName>
                                        </p:attrNameLst>
                                      </p:cBhvr>
                                      <p:rCtr x="20013" y="-6227"/>
                                    </p:animMotion>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4013" y="501391"/>
            <a:ext cx="10354615" cy="2438400"/>
          </a:xfrm>
          <a:prstGeom prst="rect">
            <a:avLst/>
          </a:prstGeom>
          <a:noFill/>
        </p:spPr>
        <p:txBody>
          <a:bodyPr vert="horz" lIns="91440" tIns="45720" rIns="91440" bIns="45720" rtlCol="0" anchor="ctr">
            <a:noAutofit/>
          </a:bodyPr>
          <a:lstStyle/>
          <a:p>
            <a:pPr lvl="0">
              <a:spcBef>
                <a:spcPct val="0"/>
              </a:spcBef>
              <a:buFont typeface="Wingdings" pitchFamily="2" charset="2"/>
              <a:buChar char="Ø"/>
            </a:pPr>
            <a:r>
              <a:rPr lang="en-US" sz="3200" b="1" dirty="0">
                <a:solidFill>
                  <a:srgbClr val="002060"/>
                </a:solidFill>
                <a:latin typeface="Times New Roman" pitchFamily="18" charset="0"/>
                <a:ea typeface="+mj-ea"/>
                <a:cs typeface="Calibri"/>
              </a:rPr>
              <a:t> </a:t>
            </a:r>
            <a:r>
              <a:rPr lang="en-US" sz="3200" b="1" dirty="0">
                <a:solidFill>
                  <a:srgbClr val="FF0000"/>
                </a:solidFill>
                <a:latin typeface="Times New Roman" pitchFamily="18" charset="0"/>
                <a:ea typeface="+mj-ea"/>
                <a:cs typeface="Calibri"/>
              </a:rPr>
              <a:t>Simple</a:t>
            </a:r>
            <a:r>
              <a:rPr lang="en-US" sz="3200" b="1" dirty="0">
                <a:solidFill>
                  <a:srgbClr val="002060"/>
                </a:solidFill>
                <a:latin typeface="Times New Roman" pitchFamily="18" charset="0"/>
                <a:ea typeface="+mj-ea"/>
                <a:cs typeface="Calibri"/>
              </a:rPr>
              <a:t> </a:t>
            </a:r>
            <a:r>
              <a:rPr lang="en-US" sz="3200" b="1" dirty="0">
                <a:solidFill>
                  <a:schemeClr val="accent6">
                    <a:lumMod val="75000"/>
                  </a:schemeClr>
                </a:solidFill>
                <a:latin typeface="Times New Roman" pitchFamily="18" charset="0"/>
                <a:ea typeface="+mj-ea"/>
                <a:cs typeface="Calibri"/>
              </a:rPr>
              <a:t>Random</a:t>
            </a:r>
            <a:r>
              <a:rPr lang="en-US" sz="3200" dirty="0">
                <a:solidFill>
                  <a:schemeClr val="accent6">
                    <a:lumMod val="75000"/>
                  </a:schemeClr>
                </a:solidFill>
                <a:latin typeface="Times New Roman" pitchFamily="18" charset="0"/>
                <a:ea typeface="+mj-ea"/>
                <a:cs typeface="Calibri"/>
              </a:rPr>
              <a:t> </a:t>
            </a:r>
            <a:r>
              <a:rPr lang="en-US" sz="3200" b="1" dirty="0">
                <a:solidFill>
                  <a:srgbClr val="002060"/>
                </a:solidFill>
                <a:latin typeface="Times New Roman" pitchFamily="18" charset="0"/>
                <a:ea typeface="+mj-ea"/>
                <a:cs typeface="Calibri"/>
              </a:rPr>
              <a:t>Sample (SRS):</a:t>
            </a:r>
            <a:r>
              <a:rPr lang="en-US" sz="3200" dirty="0">
                <a:latin typeface="Times New Roman" pitchFamily="18" charset="0"/>
                <a:ea typeface="+mj-ea"/>
                <a:cs typeface="Calibri"/>
              </a:rPr>
              <a:t> a sample whose elements are </a:t>
            </a:r>
            <a:r>
              <a:rPr lang="en-US" sz="3200" dirty="0">
                <a:solidFill>
                  <a:srgbClr val="002060"/>
                </a:solidFill>
                <a:latin typeface="Times New Roman" pitchFamily="18" charset="0"/>
                <a:ea typeface="+mj-ea"/>
                <a:cs typeface="Calibri"/>
              </a:rPr>
              <a:t>selected</a:t>
            </a:r>
            <a:r>
              <a:rPr lang="en-US" sz="3200" dirty="0">
                <a:latin typeface="Times New Roman" pitchFamily="18" charset="0"/>
                <a:ea typeface="+mj-ea"/>
                <a:cs typeface="Calibri"/>
              </a:rPr>
              <a:t> </a:t>
            </a:r>
            <a:r>
              <a:rPr lang="en-US" sz="3200" dirty="0">
                <a:solidFill>
                  <a:schemeClr val="accent6">
                    <a:lumMod val="75000"/>
                  </a:schemeClr>
                </a:solidFill>
                <a:latin typeface="Times New Roman" pitchFamily="18" charset="0"/>
                <a:ea typeface="+mj-ea"/>
                <a:cs typeface="Calibri"/>
              </a:rPr>
              <a:t>randomly</a:t>
            </a:r>
            <a:r>
              <a:rPr lang="en-US" sz="3200" dirty="0">
                <a:latin typeface="Times New Roman" pitchFamily="18" charset="0"/>
                <a:ea typeface="+mj-ea"/>
                <a:cs typeface="Calibri"/>
              </a:rPr>
              <a:t> </a:t>
            </a:r>
            <a:r>
              <a:rPr lang="en-US" sz="3200" dirty="0">
                <a:solidFill>
                  <a:srgbClr val="002060"/>
                </a:solidFill>
                <a:latin typeface="Times New Roman" pitchFamily="18" charset="0"/>
                <a:ea typeface="+mj-ea"/>
                <a:cs typeface="Calibri"/>
              </a:rPr>
              <a:t>from a population </a:t>
            </a:r>
            <a:r>
              <a:rPr lang="en-US" sz="3200" dirty="0">
                <a:latin typeface="Times New Roman" pitchFamily="18" charset="0"/>
                <a:ea typeface="+mj-ea"/>
                <a:cs typeface="Calibri"/>
              </a:rPr>
              <a:t>such that any two samples of the same size (n) have the </a:t>
            </a:r>
            <a:r>
              <a:rPr lang="en-US" sz="3200" dirty="0">
                <a:solidFill>
                  <a:srgbClr val="FF0000"/>
                </a:solidFill>
                <a:latin typeface="Times New Roman" pitchFamily="18" charset="0"/>
                <a:ea typeface="+mj-ea"/>
                <a:cs typeface="Calibri"/>
              </a:rPr>
              <a:t>same probability </a:t>
            </a:r>
            <a:r>
              <a:rPr lang="en-US" sz="3200" dirty="0">
                <a:latin typeface="Times New Roman" pitchFamily="18" charset="0"/>
                <a:ea typeface="+mj-ea"/>
                <a:cs typeface="Calibri"/>
              </a:rPr>
              <a:t>to be selected.</a:t>
            </a:r>
            <a:endParaRPr lang="en-US" sz="3200" dirty="0">
              <a:latin typeface="Times New Roman" pitchFamily="18" charset="0"/>
              <a:ea typeface="+mj-ea"/>
              <a:cs typeface="Times New Roman" pitchFamily="18" charset="0"/>
            </a:endParaRPr>
          </a:p>
          <a:p>
            <a:pPr lvl="0">
              <a:spcBef>
                <a:spcPct val="0"/>
              </a:spcBef>
            </a:pPr>
            <a:endParaRPr lang="en-US" sz="3200" dirty="0">
              <a:cs typeface="Calibri"/>
            </a:endParaRPr>
          </a:p>
        </p:txBody>
      </p:sp>
      <p:sp>
        <p:nvSpPr>
          <p:cNvPr id="36" name="TextBox 35"/>
          <p:cNvSpPr txBox="1"/>
          <p:nvPr/>
        </p:nvSpPr>
        <p:spPr>
          <a:xfrm>
            <a:off x="3813470" y="2557530"/>
            <a:ext cx="19050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Population</a:t>
            </a:r>
          </a:p>
        </p:txBody>
      </p:sp>
      <p:pic>
        <p:nvPicPr>
          <p:cNvPr id="38" name="Picture 3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51670" y="3099396"/>
            <a:ext cx="381000" cy="719667"/>
          </a:xfrm>
          <a:prstGeom prst="rect">
            <a:avLst/>
          </a:prstGeom>
        </p:spPr>
      </p:pic>
      <p:pic>
        <p:nvPicPr>
          <p:cNvPr id="39" name="Picture 3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8538" y="3090930"/>
            <a:ext cx="381000" cy="719667"/>
          </a:xfrm>
          <a:prstGeom prst="rect">
            <a:avLst/>
          </a:prstGeom>
        </p:spPr>
      </p:pic>
      <p:pic>
        <p:nvPicPr>
          <p:cNvPr id="40" name="Picture 3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022572" y="3095720"/>
            <a:ext cx="381000" cy="719667"/>
          </a:xfrm>
          <a:prstGeom prst="rect">
            <a:avLst/>
          </a:prstGeom>
        </p:spPr>
      </p:pic>
      <p:pic>
        <p:nvPicPr>
          <p:cNvPr id="41" name="Picture 4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51670" y="3776730"/>
            <a:ext cx="381000" cy="719667"/>
          </a:xfrm>
          <a:prstGeom prst="rect">
            <a:avLst/>
          </a:prstGeom>
        </p:spPr>
      </p:pic>
      <p:pic>
        <p:nvPicPr>
          <p:cNvPr id="42" name="Picture 4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48636" y="3776730"/>
            <a:ext cx="381000" cy="719667"/>
          </a:xfrm>
          <a:prstGeom prst="rect">
            <a:avLst/>
          </a:prstGeom>
        </p:spPr>
      </p:pic>
      <p:pic>
        <p:nvPicPr>
          <p:cNvPr id="43" name="Picture 4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413670" y="3243330"/>
            <a:ext cx="381000" cy="719667"/>
          </a:xfrm>
          <a:prstGeom prst="rect">
            <a:avLst/>
          </a:prstGeom>
        </p:spPr>
      </p:pic>
      <p:pic>
        <p:nvPicPr>
          <p:cNvPr id="44" name="Picture 4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13470" y="3256082"/>
            <a:ext cx="381000" cy="719667"/>
          </a:xfrm>
          <a:prstGeom prst="rect">
            <a:avLst/>
          </a:prstGeom>
        </p:spPr>
      </p:pic>
      <p:pic>
        <p:nvPicPr>
          <p:cNvPr id="45" name="Picture 4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16504" y="4452329"/>
            <a:ext cx="381000" cy="719667"/>
          </a:xfrm>
          <a:prstGeom prst="rect">
            <a:avLst/>
          </a:prstGeom>
        </p:spPr>
      </p:pic>
      <p:pic>
        <p:nvPicPr>
          <p:cNvPr id="46" name="Picture 4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23568" y="3962997"/>
            <a:ext cx="381000" cy="719667"/>
          </a:xfrm>
          <a:prstGeom prst="rect">
            <a:avLst/>
          </a:prstGeom>
        </p:spPr>
      </p:pic>
      <p:pic>
        <p:nvPicPr>
          <p:cNvPr id="47" name="Picture 4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032670" y="3756431"/>
            <a:ext cx="381000" cy="719667"/>
          </a:xfrm>
          <a:prstGeom prst="rect">
            <a:avLst/>
          </a:prstGeom>
        </p:spPr>
      </p:pic>
      <p:pic>
        <p:nvPicPr>
          <p:cNvPr id="48" name="Picture 4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75470" y="4463346"/>
            <a:ext cx="381000" cy="719667"/>
          </a:xfrm>
          <a:prstGeom prst="rect">
            <a:avLst/>
          </a:prstGeom>
        </p:spPr>
      </p:pic>
      <p:pic>
        <p:nvPicPr>
          <p:cNvPr id="49" name="Picture 4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956470" y="4463346"/>
            <a:ext cx="381000" cy="719667"/>
          </a:xfrm>
          <a:prstGeom prst="rect">
            <a:avLst/>
          </a:prstGeom>
        </p:spPr>
      </p:pic>
      <p:pic>
        <p:nvPicPr>
          <p:cNvPr id="50" name="Picture 4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413670" y="3962997"/>
            <a:ext cx="381000" cy="719667"/>
          </a:xfrm>
          <a:prstGeom prst="rect">
            <a:avLst/>
          </a:prstGeom>
        </p:spPr>
      </p:pic>
      <p:pic>
        <p:nvPicPr>
          <p:cNvPr id="51" name="Picture 5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337470" y="4691130"/>
            <a:ext cx="381000" cy="719667"/>
          </a:xfrm>
          <a:prstGeom prst="rect">
            <a:avLst/>
          </a:prstGeom>
        </p:spPr>
      </p:pic>
      <p:pic>
        <p:nvPicPr>
          <p:cNvPr id="52" name="Picture 5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13470" y="4691130"/>
            <a:ext cx="381000" cy="719667"/>
          </a:xfrm>
          <a:prstGeom prst="rect">
            <a:avLst/>
          </a:prstGeom>
        </p:spPr>
      </p:pic>
      <p:pic>
        <p:nvPicPr>
          <p:cNvPr id="53" name="Picture 5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194470" y="5224530"/>
            <a:ext cx="381000" cy="719667"/>
          </a:xfrm>
          <a:prstGeom prst="rect">
            <a:avLst/>
          </a:prstGeom>
        </p:spPr>
      </p:pic>
      <p:pic>
        <p:nvPicPr>
          <p:cNvPr id="54" name="Picture 5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07602" y="5224530"/>
            <a:ext cx="381000" cy="719667"/>
          </a:xfrm>
          <a:prstGeom prst="rect">
            <a:avLst/>
          </a:prstGeom>
        </p:spPr>
      </p:pic>
      <p:pic>
        <p:nvPicPr>
          <p:cNvPr id="55" name="Picture 5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956470" y="5224530"/>
            <a:ext cx="381000" cy="719667"/>
          </a:xfrm>
          <a:prstGeom prst="rect">
            <a:avLst/>
          </a:prstGeom>
        </p:spPr>
      </p:pic>
      <p:sp>
        <p:nvSpPr>
          <p:cNvPr id="65" name="TextBox 64"/>
          <p:cNvSpPr txBox="1"/>
          <p:nvPr/>
        </p:nvSpPr>
        <p:spPr>
          <a:xfrm>
            <a:off x="6899032" y="2308280"/>
            <a:ext cx="3919595" cy="461665"/>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Random Sample of size n=5</a:t>
            </a:r>
          </a:p>
        </p:txBody>
      </p:sp>
      <p:pic>
        <p:nvPicPr>
          <p:cNvPr id="86" name="Picture 8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26502" y="3579008"/>
            <a:ext cx="381000" cy="719667"/>
          </a:xfrm>
          <a:prstGeom prst="rect">
            <a:avLst/>
          </a:prstGeom>
        </p:spPr>
      </p:pic>
      <p:pic>
        <p:nvPicPr>
          <p:cNvPr id="87" name="Picture 8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24437" y="4331296"/>
            <a:ext cx="381000" cy="719667"/>
          </a:xfrm>
          <a:prstGeom prst="rect">
            <a:avLst/>
          </a:prstGeom>
        </p:spPr>
      </p:pic>
      <p:pic>
        <p:nvPicPr>
          <p:cNvPr id="88" name="Picture 8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100587" y="3345112"/>
            <a:ext cx="381000" cy="719667"/>
          </a:xfrm>
          <a:prstGeom prst="rect">
            <a:avLst/>
          </a:prstGeom>
        </p:spPr>
      </p:pic>
      <p:pic>
        <p:nvPicPr>
          <p:cNvPr id="89" name="Picture 8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78423" y="4069041"/>
            <a:ext cx="381000" cy="719667"/>
          </a:xfrm>
          <a:prstGeom prst="rect">
            <a:avLst/>
          </a:prstGeom>
        </p:spPr>
      </p:pic>
      <p:pic>
        <p:nvPicPr>
          <p:cNvPr id="90" name="Picture 8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00338" y="5130410"/>
            <a:ext cx="381000" cy="719667"/>
          </a:xfrm>
          <a:prstGeom prst="rect">
            <a:avLst/>
          </a:prstGeom>
        </p:spPr>
      </p:pic>
      <p:pic>
        <p:nvPicPr>
          <p:cNvPr id="91" name="Picture 9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797404" y="5392665"/>
            <a:ext cx="381000" cy="719667"/>
          </a:xfrm>
          <a:prstGeom prst="rect">
            <a:avLst/>
          </a:prstGeom>
        </p:spPr>
      </p:pic>
      <p:pic>
        <p:nvPicPr>
          <p:cNvPr id="92" name="Picture 9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37802" y="4788708"/>
            <a:ext cx="381000" cy="719667"/>
          </a:xfrm>
          <a:prstGeom prst="rect">
            <a:avLst/>
          </a:prstGeom>
        </p:spPr>
      </p:pic>
      <p:pic>
        <p:nvPicPr>
          <p:cNvPr id="93" name="Picture 9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660580" y="5067678"/>
            <a:ext cx="381000" cy="719667"/>
          </a:xfrm>
          <a:prstGeom prst="rect">
            <a:avLst/>
          </a:prstGeom>
        </p:spPr>
      </p:pic>
      <p:pic>
        <p:nvPicPr>
          <p:cNvPr id="94" name="Picture 9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718470" y="3716224"/>
            <a:ext cx="381000" cy="719667"/>
          </a:xfrm>
          <a:prstGeom prst="rect">
            <a:avLst/>
          </a:prstGeom>
        </p:spPr>
      </p:pic>
      <p:pic>
        <p:nvPicPr>
          <p:cNvPr id="95" name="Picture 9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851080" y="4479802"/>
            <a:ext cx="381000" cy="719667"/>
          </a:xfrm>
          <a:prstGeom prst="rect">
            <a:avLst/>
          </a:prstGeom>
        </p:spPr>
      </p:pic>
      <p:cxnSp>
        <p:nvCxnSpPr>
          <p:cNvPr id="3" name="Straight Connector 2"/>
          <p:cNvCxnSpPr/>
          <p:nvPr/>
        </p:nvCxnSpPr>
        <p:spPr>
          <a:xfrm>
            <a:off x="6739121" y="3162665"/>
            <a:ext cx="12879" cy="27815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3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875E-6 3.7037E-6 L 0.33646 -0.07593 " pathEditMode="relative" rAng="0" ptsTypes="AA">
                                      <p:cBhvr>
                                        <p:cTn id="9" dur="1000" fill="hold"/>
                                        <p:tgtEl>
                                          <p:spTgt spid="88"/>
                                        </p:tgtEl>
                                        <p:attrNameLst>
                                          <p:attrName>ppt_x</p:attrName>
                                          <p:attrName>ppt_y</p:attrName>
                                        </p:attrNameLst>
                                      </p:cBhvr>
                                      <p:rCtr x="16823" y="-3796"/>
                                    </p:animMotion>
                                  </p:childTnLst>
                                </p:cTn>
                              </p:par>
                              <p:par>
                                <p:cTn id="10" presetID="56" presetClass="path" presetSubtype="0" accel="50000" decel="50000" fill="hold" nodeType="withEffect">
                                  <p:stCondLst>
                                    <p:cond delay="0"/>
                                  </p:stCondLst>
                                  <p:childTnLst>
                                    <p:animMotion origin="layout" path="M 1.66667E-6 -3.7037E-7 L 0.29635 -0.24051 " pathEditMode="relative" rAng="0" ptsTypes="AA">
                                      <p:cBhvr>
                                        <p:cTn id="11" dur="1000" fill="hold"/>
                                        <p:tgtEl>
                                          <p:spTgt spid="45"/>
                                        </p:tgtEl>
                                        <p:attrNameLst>
                                          <p:attrName>ppt_x</p:attrName>
                                          <p:attrName>ppt_y</p:attrName>
                                        </p:attrNameLst>
                                      </p:cBhvr>
                                      <p:rCtr x="14818" y="-12037"/>
                                    </p:animMotion>
                                  </p:childTnLst>
                                </p:cTn>
                              </p:par>
                              <p:par>
                                <p:cTn id="12" presetID="49" presetClass="path" presetSubtype="0" accel="50000" decel="50000" fill="hold" nodeType="withEffect">
                                  <p:stCondLst>
                                    <p:cond delay="0"/>
                                  </p:stCondLst>
                                  <p:childTnLst>
                                    <p:animMotion origin="layout" path="M 4.58333E-6 7.40741E-7 L 0.32226 -0.14421 " pathEditMode="relative" rAng="0" ptsTypes="AA">
                                      <p:cBhvr>
                                        <p:cTn id="13" dur="1000" fill="hold"/>
                                        <p:tgtEl>
                                          <p:spTgt spid="41"/>
                                        </p:tgtEl>
                                        <p:attrNameLst>
                                          <p:attrName>ppt_x</p:attrName>
                                          <p:attrName>ppt_y</p:attrName>
                                        </p:attrNameLst>
                                      </p:cBhvr>
                                      <p:rCtr x="16107" y="-7222"/>
                                    </p:animMotion>
                                  </p:childTnLst>
                                </p:cTn>
                              </p:par>
                              <p:par>
                                <p:cTn id="14" presetID="49" presetClass="path" presetSubtype="0" accel="50000" decel="50000" fill="hold" nodeType="withEffect">
                                  <p:stCondLst>
                                    <p:cond delay="0"/>
                                  </p:stCondLst>
                                  <p:childTnLst>
                                    <p:animMotion origin="layout" path="M 4.16667E-7 0.00926 L 0.39075 -0.35301 " pathEditMode="relative" rAng="0" ptsTypes="AA">
                                      <p:cBhvr>
                                        <p:cTn id="15" dur="1000" fill="hold"/>
                                        <p:tgtEl>
                                          <p:spTgt spid="54"/>
                                        </p:tgtEl>
                                        <p:attrNameLst>
                                          <p:attrName>ppt_x</p:attrName>
                                          <p:attrName>ppt_y</p:attrName>
                                        </p:attrNameLst>
                                      </p:cBhvr>
                                      <p:rCtr x="19531" y="-18125"/>
                                    </p:animMotion>
                                  </p:childTnLst>
                                </p:cTn>
                              </p:par>
                              <p:par>
                                <p:cTn id="16" presetID="49" presetClass="path" presetSubtype="0" accel="50000" decel="50000" fill="hold" nodeType="withEffect">
                                  <p:stCondLst>
                                    <p:cond delay="0"/>
                                  </p:stCondLst>
                                  <p:childTnLst>
                                    <p:animMotion origin="layout" path="M 4.58333E-6 -1.48148E-6 L 0.39075 -0.06111 " pathEditMode="relative" rAng="0" ptsTypes="AA">
                                      <p:cBhvr>
                                        <p:cTn id="17" dur="1000" fill="hold"/>
                                        <p:tgtEl>
                                          <p:spTgt spid="43"/>
                                        </p:tgtEl>
                                        <p:attrNameLst>
                                          <p:attrName>ppt_x</p:attrName>
                                          <p:attrName>ppt_y</p:attrName>
                                        </p:attrNameLst>
                                      </p:cBhvr>
                                      <p:rCtr x="19531"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4013" y="501391"/>
            <a:ext cx="10354615" cy="2438400"/>
          </a:xfrm>
          <a:prstGeom prst="rect">
            <a:avLst/>
          </a:prstGeom>
          <a:noFill/>
        </p:spPr>
        <p:txBody>
          <a:bodyPr vert="horz" lIns="91440" tIns="45720" rIns="91440" bIns="45720" rtlCol="0" anchor="ctr">
            <a:noAutofit/>
          </a:bodyPr>
          <a:lstStyle/>
          <a:p>
            <a:pPr lvl="0">
              <a:spcBef>
                <a:spcPct val="0"/>
              </a:spcBef>
              <a:buFont typeface="Wingdings" pitchFamily="2" charset="2"/>
              <a:buChar char="Ø"/>
            </a:pPr>
            <a:r>
              <a:rPr lang="en-US" sz="3200" b="1" dirty="0">
                <a:solidFill>
                  <a:srgbClr val="002060"/>
                </a:solidFill>
                <a:latin typeface="Times New Roman" pitchFamily="18" charset="0"/>
                <a:ea typeface="+mj-ea"/>
                <a:cs typeface="Calibri"/>
              </a:rPr>
              <a:t> </a:t>
            </a:r>
            <a:r>
              <a:rPr lang="en-US" sz="3200" b="1" dirty="0">
                <a:solidFill>
                  <a:srgbClr val="FF0000"/>
                </a:solidFill>
                <a:latin typeface="Times New Roman" pitchFamily="18" charset="0"/>
                <a:ea typeface="+mj-ea"/>
                <a:cs typeface="Calibri"/>
              </a:rPr>
              <a:t>Simple</a:t>
            </a:r>
            <a:r>
              <a:rPr lang="en-US" sz="3200" b="1" dirty="0">
                <a:solidFill>
                  <a:srgbClr val="002060"/>
                </a:solidFill>
                <a:latin typeface="Times New Roman" pitchFamily="18" charset="0"/>
                <a:ea typeface="+mj-ea"/>
                <a:cs typeface="Calibri"/>
              </a:rPr>
              <a:t> </a:t>
            </a:r>
            <a:r>
              <a:rPr lang="en-US" sz="3200" b="1" dirty="0">
                <a:solidFill>
                  <a:schemeClr val="accent6">
                    <a:lumMod val="75000"/>
                  </a:schemeClr>
                </a:solidFill>
                <a:latin typeface="Times New Roman" pitchFamily="18" charset="0"/>
                <a:ea typeface="+mj-ea"/>
                <a:cs typeface="Calibri"/>
              </a:rPr>
              <a:t>Random</a:t>
            </a:r>
            <a:r>
              <a:rPr lang="en-US" sz="3200" dirty="0">
                <a:solidFill>
                  <a:schemeClr val="accent6">
                    <a:lumMod val="75000"/>
                  </a:schemeClr>
                </a:solidFill>
                <a:latin typeface="Times New Roman" pitchFamily="18" charset="0"/>
                <a:ea typeface="+mj-ea"/>
                <a:cs typeface="Calibri"/>
              </a:rPr>
              <a:t> </a:t>
            </a:r>
            <a:r>
              <a:rPr lang="en-US" sz="3200" b="1" dirty="0">
                <a:solidFill>
                  <a:srgbClr val="002060"/>
                </a:solidFill>
                <a:latin typeface="Times New Roman" pitchFamily="18" charset="0"/>
                <a:ea typeface="+mj-ea"/>
                <a:cs typeface="Calibri"/>
              </a:rPr>
              <a:t>Sample (SRS):</a:t>
            </a:r>
            <a:r>
              <a:rPr lang="en-US" sz="3200" dirty="0">
                <a:latin typeface="Times New Roman" pitchFamily="18" charset="0"/>
                <a:ea typeface="+mj-ea"/>
                <a:cs typeface="Calibri"/>
              </a:rPr>
              <a:t> a sample whose elements are </a:t>
            </a:r>
            <a:r>
              <a:rPr lang="en-US" sz="3200" dirty="0">
                <a:solidFill>
                  <a:srgbClr val="002060"/>
                </a:solidFill>
                <a:latin typeface="Times New Roman" pitchFamily="18" charset="0"/>
                <a:ea typeface="+mj-ea"/>
                <a:cs typeface="Calibri"/>
              </a:rPr>
              <a:t>selected</a:t>
            </a:r>
            <a:r>
              <a:rPr lang="en-US" sz="3200" dirty="0">
                <a:latin typeface="Times New Roman" pitchFamily="18" charset="0"/>
                <a:ea typeface="+mj-ea"/>
                <a:cs typeface="Calibri"/>
              </a:rPr>
              <a:t> </a:t>
            </a:r>
            <a:r>
              <a:rPr lang="en-US" sz="3200" dirty="0">
                <a:solidFill>
                  <a:schemeClr val="accent6">
                    <a:lumMod val="75000"/>
                  </a:schemeClr>
                </a:solidFill>
                <a:latin typeface="Times New Roman" pitchFamily="18" charset="0"/>
                <a:ea typeface="+mj-ea"/>
                <a:cs typeface="Calibri"/>
              </a:rPr>
              <a:t>randomly</a:t>
            </a:r>
            <a:r>
              <a:rPr lang="en-US" sz="3200" dirty="0">
                <a:latin typeface="Times New Roman" pitchFamily="18" charset="0"/>
                <a:ea typeface="+mj-ea"/>
                <a:cs typeface="Calibri"/>
              </a:rPr>
              <a:t> </a:t>
            </a:r>
            <a:r>
              <a:rPr lang="en-US" sz="3200" dirty="0">
                <a:solidFill>
                  <a:srgbClr val="002060"/>
                </a:solidFill>
                <a:latin typeface="Times New Roman" pitchFamily="18" charset="0"/>
                <a:ea typeface="+mj-ea"/>
                <a:cs typeface="Calibri"/>
              </a:rPr>
              <a:t>from a population </a:t>
            </a:r>
            <a:r>
              <a:rPr lang="en-US" sz="3200" dirty="0">
                <a:latin typeface="Times New Roman" pitchFamily="18" charset="0"/>
                <a:ea typeface="+mj-ea"/>
                <a:cs typeface="Calibri"/>
              </a:rPr>
              <a:t>such that any two samples of the same size (n) have the </a:t>
            </a:r>
            <a:r>
              <a:rPr lang="en-US" sz="3200" dirty="0">
                <a:solidFill>
                  <a:srgbClr val="FF0000"/>
                </a:solidFill>
                <a:latin typeface="Times New Roman" pitchFamily="18" charset="0"/>
                <a:ea typeface="+mj-ea"/>
                <a:cs typeface="Calibri"/>
              </a:rPr>
              <a:t>same probability </a:t>
            </a:r>
            <a:r>
              <a:rPr lang="en-US" sz="3200" dirty="0">
                <a:latin typeface="Times New Roman" pitchFamily="18" charset="0"/>
                <a:ea typeface="+mj-ea"/>
                <a:cs typeface="Calibri"/>
              </a:rPr>
              <a:t>to be selected.</a:t>
            </a:r>
            <a:endParaRPr lang="en-US" sz="3200" dirty="0">
              <a:latin typeface="Times New Roman" pitchFamily="18" charset="0"/>
              <a:ea typeface="+mj-ea"/>
              <a:cs typeface="Times New Roman" pitchFamily="18" charset="0"/>
            </a:endParaRPr>
          </a:p>
          <a:p>
            <a:pPr lvl="0">
              <a:spcBef>
                <a:spcPct val="0"/>
              </a:spcBef>
            </a:pPr>
            <a:endParaRPr lang="en-US" sz="3200" dirty="0">
              <a:cs typeface="Calibri"/>
            </a:endParaRPr>
          </a:p>
        </p:txBody>
      </p:sp>
      <p:sp>
        <p:nvSpPr>
          <p:cNvPr id="36" name="TextBox 35"/>
          <p:cNvSpPr txBox="1"/>
          <p:nvPr/>
        </p:nvSpPr>
        <p:spPr>
          <a:xfrm>
            <a:off x="3813470" y="2557530"/>
            <a:ext cx="19050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Population</a:t>
            </a:r>
          </a:p>
        </p:txBody>
      </p:sp>
      <p:pic>
        <p:nvPicPr>
          <p:cNvPr id="38" name="Picture 3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51670" y="3099396"/>
            <a:ext cx="381000" cy="719667"/>
          </a:xfrm>
          <a:prstGeom prst="rect">
            <a:avLst/>
          </a:prstGeom>
        </p:spPr>
      </p:pic>
      <p:pic>
        <p:nvPicPr>
          <p:cNvPr id="39" name="Picture 3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8538" y="3090930"/>
            <a:ext cx="381000" cy="719667"/>
          </a:xfrm>
          <a:prstGeom prst="rect">
            <a:avLst/>
          </a:prstGeom>
        </p:spPr>
      </p:pic>
      <p:pic>
        <p:nvPicPr>
          <p:cNvPr id="40" name="Picture 3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022572" y="3095720"/>
            <a:ext cx="381000" cy="719667"/>
          </a:xfrm>
          <a:prstGeom prst="rect">
            <a:avLst/>
          </a:prstGeom>
        </p:spPr>
      </p:pic>
      <p:pic>
        <p:nvPicPr>
          <p:cNvPr id="41" name="Picture 4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51670" y="3776730"/>
            <a:ext cx="381000" cy="719667"/>
          </a:xfrm>
          <a:prstGeom prst="rect">
            <a:avLst/>
          </a:prstGeom>
        </p:spPr>
      </p:pic>
      <p:pic>
        <p:nvPicPr>
          <p:cNvPr id="42" name="Picture 4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48636" y="3776730"/>
            <a:ext cx="381000" cy="719667"/>
          </a:xfrm>
          <a:prstGeom prst="rect">
            <a:avLst/>
          </a:prstGeom>
        </p:spPr>
      </p:pic>
      <p:pic>
        <p:nvPicPr>
          <p:cNvPr id="43" name="Picture 4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413670" y="3243330"/>
            <a:ext cx="381000" cy="719667"/>
          </a:xfrm>
          <a:prstGeom prst="rect">
            <a:avLst/>
          </a:prstGeom>
        </p:spPr>
      </p:pic>
      <p:pic>
        <p:nvPicPr>
          <p:cNvPr id="44" name="Picture 4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13470" y="3256082"/>
            <a:ext cx="381000" cy="719667"/>
          </a:xfrm>
          <a:prstGeom prst="rect">
            <a:avLst/>
          </a:prstGeom>
        </p:spPr>
      </p:pic>
      <p:pic>
        <p:nvPicPr>
          <p:cNvPr id="45" name="Picture 4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16504" y="4452329"/>
            <a:ext cx="381000" cy="719667"/>
          </a:xfrm>
          <a:prstGeom prst="rect">
            <a:avLst/>
          </a:prstGeom>
        </p:spPr>
      </p:pic>
      <p:pic>
        <p:nvPicPr>
          <p:cNvPr id="46" name="Picture 4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23568" y="3962997"/>
            <a:ext cx="381000" cy="719667"/>
          </a:xfrm>
          <a:prstGeom prst="rect">
            <a:avLst/>
          </a:prstGeom>
        </p:spPr>
      </p:pic>
      <p:pic>
        <p:nvPicPr>
          <p:cNvPr id="47" name="Picture 4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032670" y="3756431"/>
            <a:ext cx="381000" cy="719667"/>
          </a:xfrm>
          <a:prstGeom prst="rect">
            <a:avLst/>
          </a:prstGeom>
        </p:spPr>
      </p:pic>
      <p:pic>
        <p:nvPicPr>
          <p:cNvPr id="48" name="Picture 4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75470" y="4463346"/>
            <a:ext cx="381000" cy="719667"/>
          </a:xfrm>
          <a:prstGeom prst="rect">
            <a:avLst/>
          </a:prstGeom>
        </p:spPr>
      </p:pic>
      <p:pic>
        <p:nvPicPr>
          <p:cNvPr id="49" name="Picture 4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956470" y="4463346"/>
            <a:ext cx="381000" cy="719667"/>
          </a:xfrm>
          <a:prstGeom prst="rect">
            <a:avLst/>
          </a:prstGeom>
        </p:spPr>
      </p:pic>
      <p:pic>
        <p:nvPicPr>
          <p:cNvPr id="50" name="Picture 4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413670" y="3962997"/>
            <a:ext cx="381000" cy="719667"/>
          </a:xfrm>
          <a:prstGeom prst="rect">
            <a:avLst/>
          </a:prstGeom>
        </p:spPr>
      </p:pic>
      <p:pic>
        <p:nvPicPr>
          <p:cNvPr id="51" name="Picture 5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337470" y="4691130"/>
            <a:ext cx="381000" cy="719667"/>
          </a:xfrm>
          <a:prstGeom prst="rect">
            <a:avLst/>
          </a:prstGeom>
        </p:spPr>
      </p:pic>
      <p:pic>
        <p:nvPicPr>
          <p:cNvPr id="52" name="Picture 5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13470" y="4691130"/>
            <a:ext cx="381000" cy="719667"/>
          </a:xfrm>
          <a:prstGeom prst="rect">
            <a:avLst/>
          </a:prstGeom>
        </p:spPr>
      </p:pic>
      <p:pic>
        <p:nvPicPr>
          <p:cNvPr id="53" name="Picture 5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194470" y="5224530"/>
            <a:ext cx="381000" cy="719667"/>
          </a:xfrm>
          <a:prstGeom prst="rect">
            <a:avLst/>
          </a:prstGeom>
        </p:spPr>
      </p:pic>
      <p:pic>
        <p:nvPicPr>
          <p:cNvPr id="54" name="Picture 5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07602" y="5224530"/>
            <a:ext cx="381000" cy="719667"/>
          </a:xfrm>
          <a:prstGeom prst="rect">
            <a:avLst/>
          </a:prstGeom>
        </p:spPr>
      </p:pic>
      <p:pic>
        <p:nvPicPr>
          <p:cNvPr id="55" name="Picture 5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956470" y="5224530"/>
            <a:ext cx="381000" cy="719667"/>
          </a:xfrm>
          <a:prstGeom prst="rect">
            <a:avLst/>
          </a:prstGeom>
        </p:spPr>
      </p:pic>
      <p:sp>
        <p:nvSpPr>
          <p:cNvPr id="65" name="TextBox 64"/>
          <p:cNvSpPr txBox="1"/>
          <p:nvPr/>
        </p:nvSpPr>
        <p:spPr>
          <a:xfrm>
            <a:off x="6899032" y="2308280"/>
            <a:ext cx="3919595" cy="461665"/>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Random sample of size n=5</a:t>
            </a:r>
          </a:p>
        </p:txBody>
      </p:sp>
      <p:pic>
        <p:nvPicPr>
          <p:cNvPr id="86" name="Picture 8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26502" y="3579008"/>
            <a:ext cx="381000" cy="719667"/>
          </a:xfrm>
          <a:prstGeom prst="rect">
            <a:avLst/>
          </a:prstGeom>
        </p:spPr>
      </p:pic>
      <p:pic>
        <p:nvPicPr>
          <p:cNvPr id="87" name="Picture 8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24437" y="4331296"/>
            <a:ext cx="381000" cy="719667"/>
          </a:xfrm>
          <a:prstGeom prst="rect">
            <a:avLst/>
          </a:prstGeom>
        </p:spPr>
      </p:pic>
      <p:pic>
        <p:nvPicPr>
          <p:cNvPr id="88" name="Picture 8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100587" y="3345112"/>
            <a:ext cx="381000" cy="719667"/>
          </a:xfrm>
          <a:prstGeom prst="rect">
            <a:avLst/>
          </a:prstGeom>
        </p:spPr>
      </p:pic>
      <p:pic>
        <p:nvPicPr>
          <p:cNvPr id="89" name="Picture 8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78423" y="4069041"/>
            <a:ext cx="381000" cy="719667"/>
          </a:xfrm>
          <a:prstGeom prst="rect">
            <a:avLst/>
          </a:prstGeom>
        </p:spPr>
      </p:pic>
      <p:pic>
        <p:nvPicPr>
          <p:cNvPr id="90" name="Picture 8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00338" y="5130410"/>
            <a:ext cx="381000" cy="719667"/>
          </a:xfrm>
          <a:prstGeom prst="rect">
            <a:avLst/>
          </a:prstGeom>
        </p:spPr>
      </p:pic>
      <p:pic>
        <p:nvPicPr>
          <p:cNvPr id="91" name="Picture 9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797404" y="5392665"/>
            <a:ext cx="381000" cy="719667"/>
          </a:xfrm>
          <a:prstGeom prst="rect">
            <a:avLst/>
          </a:prstGeom>
        </p:spPr>
      </p:pic>
      <p:pic>
        <p:nvPicPr>
          <p:cNvPr id="92" name="Picture 9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37802" y="4788708"/>
            <a:ext cx="381000" cy="719667"/>
          </a:xfrm>
          <a:prstGeom prst="rect">
            <a:avLst/>
          </a:prstGeom>
        </p:spPr>
      </p:pic>
      <p:pic>
        <p:nvPicPr>
          <p:cNvPr id="93" name="Picture 9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660580" y="5067678"/>
            <a:ext cx="381000" cy="719667"/>
          </a:xfrm>
          <a:prstGeom prst="rect">
            <a:avLst/>
          </a:prstGeom>
        </p:spPr>
      </p:pic>
      <p:pic>
        <p:nvPicPr>
          <p:cNvPr id="94" name="Picture 9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718470" y="3716224"/>
            <a:ext cx="381000" cy="719667"/>
          </a:xfrm>
          <a:prstGeom prst="rect">
            <a:avLst/>
          </a:prstGeom>
        </p:spPr>
      </p:pic>
      <p:pic>
        <p:nvPicPr>
          <p:cNvPr id="95" name="Picture 9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851080" y="4479802"/>
            <a:ext cx="381000" cy="719667"/>
          </a:xfrm>
          <a:prstGeom prst="rect">
            <a:avLst/>
          </a:prstGeom>
        </p:spPr>
      </p:pic>
      <p:cxnSp>
        <p:nvCxnSpPr>
          <p:cNvPr id="3" name="Straight Connector 2"/>
          <p:cNvCxnSpPr/>
          <p:nvPr/>
        </p:nvCxnSpPr>
        <p:spPr>
          <a:xfrm>
            <a:off x="6739121" y="3162665"/>
            <a:ext cx="12879" cy="2781532"/>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Picture 3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7201151" y="2807927"/>
            <a:ext cx="381000" cy="719667"/>
          </a:xfrm>
          <a:prstGeom prst="rect">
            <a:avLst/>
          </a:prstGeom>
        </p:spPr>
      </p:pic>
      <p:pic>
        <p:nvPicPr>
          <p:cNvPr id="56" name="Picture 5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7798738" y="2773686"/>
            <a:ext cx="381000" cy="719667"/>
          </a:xfrm>
          <a:prstGeom prst="rect">
            <a:avLst/>
          </a:prstGeom>
        </p:spPr>
      </p:pic>
      <p:pic>
        <p:nvPicPr>
          <p:cNvPr id="57" name="Picture 5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8552815" y="2807927"/>
            <a:ext cx="381000" cy="719667"/>
          </a:xfrm>
          <a:prstGeom prst="rect">
            <a:avLst/>
          </a:prstGeom>
        </p:spPr>
      </p:pic>
      <p:pic>
        <p:nvPicPr>
          <p:cNvPr id="58" name="Picture 5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9369632" y="2802831"/>
            <a:ext cx="381000" cy="719667"/>
          </a:xfrm>
          <a:prstGeom prst="rect">
            <a:avLst/>
          </a:prstGeom>
        </p:spPr>
      </p:pic>
      <p:pic>
        <p:nvPicPr>
          <p:cNvPr id="59" name="Picture 5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10094787" y="2728029"/>
            <a:ext cx="381000" cy="719667"/>
          </a:xfrm>
          <a:prstGeom prst="rect">
            <a:avLst/>
          </a:prstGeom>
        </p:spPr>
      </p:pic>
      <p:sp>
        <p:nvSpPr>
          <p:cNvPr id="60" name="TextBox 59"/>
          <p:cNvSpPr txBox="1"/>
          <p:nvPr/>
        </p:nvSpPr>
        <p:spPr>
          <a:xfrm>
            <a:off x="6797011" y="3703366"/>
            <a:ext cx="4980439" cy="461665"/>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Another random sample of size n=5</a:t>
            </a:r>
          </a:p>
        </p:txBody>
      </p:sp>
      <p:sp>
        <p:nvSpPr>
          <p:cNvPr id="2" name="TextBox 1"/>
          <p:cNvSpPr txBox="1"/>
          <p:nvPr/>
        </p:nvSpPr>
        <p:spPr>
          <a:xfrm>
            <a:off x="6739121" y="5210682"/>
            <a:ext cx="5418189"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If random samples of same size n have the same probability to be selected, then they are SRS. </a:t>
            </a:r>
            <a:endParaRPr lang="en-US" sz="24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6739121" y="6415953"/>
            <a:ext cx="5519386" cy="461665"/>
          </a:xfrm>
          <a:prstGeom prst="rect">
            <a:avLst/>
          </a:prstGeom>
          <a:noFill/>
        </p:spPr>
        <p:txBody>
          <a:bodyPr wrap="square" rtlCol="0">
            <a:spAutoFit/>
          </a:bodyPr>
          <a:lstStyle/>
          <a:p>
            <a:r>
              <a:rPr lang="en-US" sz="2400" b="1" dirty="0"/>
              <a:t>That is both are equally likely to occur.</a:t>
            </a:r>
          </a:p>
        </p:txBody>
      </p:sp>
    </p:spTree>
    <p:extLst>
      <p:ext uri="{BB962C8B-B14F-4D97-AF65-F5344CB8AC3E}">
        <p14:creationId xmlns:p14="http://schemas.microsoft.com/office/powerpoint/2010/main" val="36315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75E-6 -4.44444E-6 L 0.34271 -0.053 " pathEditMode="relative" rAng="0" ptsTypes="AA">
                                      <p:cBhvr>
                                        <p:cTn id="8" dur="2000" fill="hold"/>
                                        <p:tgtEl>
                                          <p:spTgt spid="92"/>
                                        </p:tgtEl>
                                        <p:attrNameLst>
                                          <p:attrName>ppt_x</p:attrName>
                                          <p:attrName>ppt_y</p:attrName>
                                        </p:attrNameLst>
                                      </p:cBhvr>
                                      <p:rCtr x="17135" y="-2662"/>
                                    </p:animMotion>
                                  </p:childTnLst>
                                </p:cTn>
                              </p:par>
                              <p:par>
                                <p:cTn id="9" presetID="42" presetClass="path" presetSubtype="0" accel="50000" decel="50000" fill="hold" nodeType="withEffect">
                                  <p:stCondLst>
                                    <p:cond delay="0"/>
                                  </p:stCondLst>
                                  <p:childTnLst>
                                    <p:animMotion origin="layout" path="M -1.875E-6 3.7037E-6 L 0.37826 0.15671 " pathEditMode="relative" rAng="0" ptsTypes="AA">
                                      <p:cBhvr>
                                        <p:cTn id="10" dur="2000" fill="hold"/>
                                        <p:tgtEl>
                                          <p:spTgt spid="88"/>
                                        </p:tgtEl>
                                        <p:attrNameLst>
                                          <p:attrName>ppt_x</p:attrName>
                                          <p:attrName>ppt_y</p:attrName>
                                        </p:attrNameLst>
                                      </p:cBhvr>
                                      <p:rCtr x="18906" y="7824"/>
                                    </p:animMotion>
                                  </p:childTnLst>
                                </p:cTn>
                              </p:par>
                              <p:par>
                                <p:cTn id="11" presetID="42" presetClass="path" presetSubtype="0" accel="50000" decel="50000" fill="hold" nodeType="withEffect">
                                  <p:stCondLst>
                                    <p:cond delay="0"/>
                                  </p:stCondLst>
                                  <p:childTnLst>
                                    <p:animMotion origin="layout" path="M -4.375E-6 2.22222E-6 L 0.41928 0.02153 " pathEditMode="relative" rAng="0" ptsTypes="AA">
                                      <p:cBhvr>
                                        <p:cTn id="12" dur="2000" fill="hold"/>
                                        <p:tgtEl>
                                          <p:spTgt spid="87"/>
                                        </p:tgtEl>
                                        <p:attrNameLst>
                                          <p:attrName>ppt_x</p:attrName>
                                          <p:attrName>ppt_y</p:attrName>
                                        </p:attrNameLst>
                                      </p:cBhvr>
                                      <p:rCtr x="20964" y="1065"/>
                                    </p:animMotion>
                                  </p:childTnLst>
                                </p:cTn>
                              </p:par>
                              <p:par>
                                <p:cTn id="13" presetID="42" presetClass="path" presetSubtype="0" accel="50000" decel="50000" fill="hold" nodeType="withEffect">
                                  <p:stCondLst>
                                    <p:cond delay="0"/>
                                  </p:stCondLst>
                                  <p:childTnLst>
                                    <p:animMotion origin="layout" path="M -2.91667E-6 4.44444E-6 L 0.29089 -0.00255 " pathEditMode="relative" rAng="0" ptsTypes="AA">
                                      <p:cBhvr>
                                        <p:cTn id="14" dur="2000" fill="hold"/>
                                        <p:tgtEl>
                                          <p:spTgt spid="95"/>
                                        </p:tgtEl>
                                        <p:attrNameLst>
                                          <p:attrName>ppt_x</p:attrName>
                                          <p:attrName>ppt_y</p:attrName>
                                        </p:attrNameLst>
                                      </p:cBhvr>
                                      <p:rCtr x="14544" y="-139"/>
                                    </p:animMotion>
                                  </p:childTnLst>
                                </p:cTn>
                              </p:par>
                              <p:par>
                                <p:cTn id="15" presetID="42" presetClass="path" presetSubtype="0" accel="50000" decel="50000" fill="hold" nodeType="withEffect">
                                  <p:stCondLst>
                                    <p:cond delay="0"/>
                                  </p:stCondLst>
                                  <p:childTnLst>
                                    <p:animMotion origin="layout" path="M 4.58333E-6 -7.40741E-7 L 0.46835 -0.00532 " pathEditMode="relative" rAng="0" ptsTypes="AA">
                                      <p:cBhvr>
                                        <p:cTn id="16" dur="2000" fill="hold"/>
                                        <p:tgtEl>
                                          <p:spTgt spid="48"/>
                                        </p:tgtEl>
                                        <p:attrNameLst>
                                          <p:attrName>ppt_x</p:attrName>
                                          <p:attrName>ppt_y</p:attrName>
                                        </p:attrNameLst>
                                      </p:cBhvr>
                                      <p:rCtr x="23411" y="-278"/>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1283" y="1138990"/>
            <a:ext cx="6559809" cy="584775"/>
          </a:xfrm>
          <a:prstGeom prst="rect">
            <a:avLst/>
          </a:prstGeom>
          <a:noFill/>
        </p:spPr>
        <p:txBody>
          <a:bodyPr wrap="none" rtlCol="0">
            <a:spAutoFit/>
          </a:bodyPr>
          <a:lstStyle/>
          <a:p>
            <a:r>
              <a:rPr lang="en-US" sz="3200" b="1" dirty="0">
                <a:solidFill>
                  <a:srgbClr val="FF0000"/>
                </a:solidFill>
                <a:latin typeface="Arial" panose="020B0604020202020204" pitchFamily="34" charset="0"/>
                <a:cs typeface="Arial" panose="020B0604020202020204" pitchFamily="34" charset="0"/>
              </a:rPr>
              <a:t>How to select a random sample?</a:t>
            </a:r>
          </a:p>
        </p:txBody>
      </p:sp>
      <p:sp>
        <p:nvSpPr>
          <p:cNvPr id="3" name="TextBox 2"/>
          <p:cNvSpPr txBox="1"/>
          <p:nvPr/>
        </p:nvSpPr>
        <p:spPr>
          <a:xfrm>
            <a:off x="721893" y="2454443"/>
            <a:ext cx="11192488" cy="3416320"/>
          </a:xfrm>
          <a:prstGeom prst="rect">
            <a:avLst/>
          </a:prstGeom>
          <a:noFill/>
        </p:spPr>
        <p:txBody>
          <a:bodyPr wrap="non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Make a sampling frame using with labeling of individuals in the population by </a:t>
            </a:r>
          </a:p>
          <a:p>
            <a:r>
              <a:rPr lang="en-US" sz="2400" dirty="0">
                <a:latin typeface="Arial" panose="020B0604020202020204" pitchFamily="34" charset="0"/>
                <a:cs typeface="Arial" panose="020B0604020202020204" pitchFamily="34" charset="0"/>
              </a:rPr>
              <a:t>      1, 2, 3, …, 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Use a </a:t>
            </a:r>
            <a:r>
              <a:rPr lang="en-US" sz="2400" u="sng" dirty="0">
                <a:latin typeface="Arial" panose="020B0604020202020204" pitchFamily="34" charset="0"/>
                <a:cs typeface="Arial" panose="020B0604020202020204" pitchFamily="34" charset="0"/>
              </a:rPr>
              <a:t>random table</a:t>
            </a:r>
            <a:r>
              <a:rPr lang="en-US" sz="2400" dirty="0">
                <a:latin typeface="Arial" panose="020B0604020202020204" pitchFamily="34" charset="0"/>
                <a:cs typeface="Arial" panose="020B0604020202020204" pitchFamily="34" charset="0"/>
              </a:rPr>
              <a:t>, a random sampling function in a </a:t>
            </a:r>
            <a:r>
              <a:rPr lang="en-US" sz="2400" u="sng" dirty="0">
                <a:latin typeface="Arial" panose="020B0604020202020204" pitchFamily="34" charset="0"/>
                <a:cs typeface="Arial" panose="020B0604020202020204" pitchFamily="34" charset="0"/>
              </a:rPr>
              <a:t>software like R</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or </a:t>
            </a:r>
            <a:r>
              <a:rPr lang="en-US" sz="2400" u="sng" dirty="0">
                <a:latin typeface="Arial" panose="020B0604020202020204" pitchFamily="34" charset="0"/>
                <a:cs typeface="Arial" panose="020B0604020202020204" pitchFamily="34" charset="0"/>
              </a:rPr>
              <a:t>TI-calculator</a:t>
            </a:r>
            <a:r>
              <a:rPr lang="en-US" sz="2400" dirty="0">
                <a:latin typeface="Arial" panose="020B0604020202020204" pitchFamily="34" charset="0"/>
                <a:cs typeface="Arial" panose="020B0604020202020204" pitchFamily="34" charset="0"/>
              </a:rPr>
              <a:t> to sample n labels between the lower label =1 and the</a:t>
            </a:r>
          </a:p>
          <a:p>
            <a:r>
              <a:rPr lang="en-US" sz="2400" dirty="0">
                <a:latin typeface="Arial" panose="020B0604020202020204" pitchFamily="34" charset="0"/>
                <a:cs typeface="Arial" panose="020B0604020202020204" pitchFamily="34" charset="0"/>
              </a:rPr>
              <a:t>     upper label = 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  Random sampling or selection must be done “without repetition/replacement.”</a:t>
            </a:r>
          </a:p>
          <a:p>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25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30" y="0"/>
            <a:ext cx="3857625" cy="6858000"/>
          </a:xfrm>
          <a:prstGeom prst="rect">
            <a:avLst/>
          </a:prstGeom>
        </p:spPr>
      </p:pic>
      <p:sp>
        <p:nvSpPr>
          <p:cNvPr id="3" name="Oval 2"/>
          <p:cNvSpPr/>
          <p:nvPr/>
        </p:nvSpPr>
        <p:spPr>
          <a:xfrm>
            <a:off x="1397637" y="3650936"/>
            <a:ext cx="703385" cy="4079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292" y="0"/>
            <a:ext cx="3857625" cy="6858000"/>
          </a:xfrm>
          <a:prstGeom prst="rect">
            <a:avLst/>
          </a:prstGeom>
        </p:spPr>
      </p:pic>
    </p:spTree>
    <p:extLst>
      <p:ext uri="{BB962C8B-B14F-4D97-AF65-F5344CB8AC3E}">
        <p14:creationId xmlns:p14="http://schemas.microsoft.com/office/powerpoint/2010/main" val="42538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9271" y="0"/>
            <a:ext cx="3857625" cy="6858000"/>
          </a:xfrm>
          <a:prstGeom prst="rect">
            <a:avLst/>
          </a:prstGeom>
        </p:spPr>
      </p:pic>
    </p:spTree>
    <p:extLst>
      <p:ext uri="{BB962C8B-B14F-4D97-AF65-F5344CB8AC3E}">
        <p14:creationId xmlns:p14="http://schemas.microsoft.com/office/powerpoint/2010/main" val="182369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670" y="0"/>
            <a:ext cx="3857625" cy="6858000"/>
          </a:xfrm>
          <a:prstGeom prst="rect">
            <a:avLst/>
          </a:prstGeom>
        </p:spPr>
      </p:pic>
      <p:sp>
        <p:nvSpPr>
          <p:cNvPr id="3" name="TextBox 2"/>
          <p:cNvSpPr txBox="1"/>
          <p:nvPr/>
        </p:nvSpPr>
        <p:spPr>
          <a:xfrm>
            <a:off x="1074821" y="914400"/>
            <a:ext cx="2470484" cy="4154984"/>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Example: </a:t>
            </a:r>
            <a:r>
              <a:rPr lang="en-US" sz="2400" dirty="0">
                <a:latin typeface="Arial" panose="020B0604020202020204" pitchFamily="34" charset="0"/>
                <a:cs typeface="Arial" panose="020B0604020202020204" pitchFamily="34" charset="0"/>
              </a:rPr>
              <a:t>To select a random sample of size n=5 from a population of size N=80, label the population’s individuals </a:t>
            </a:r>
          </a:p>
          <a:p>
            <a:r>
              <a:rPr lang="en-US" sz="2400" dirty="0">
                <a:latin typeface="Arial" panose="020B0604020202020204" pitchFamily="34" charset="0"/>
                <a:cs typeface="Arial" panose="020B0604020202020204" pitchFamily="34" charset="0"/>
              </a:rPr>
              <a:t>1, 2, …, 80. Then use the </a:t>
            </a:r>
          </a:p>
          <a:p>
            <a:r>
              <a:rPr lang="en-US" sz="2400" dirty="0">
                <a:latin typeface="Arial" panose="020B0604020202020204" pitchFamily="34" charset="0"/>
                <a:cs typeface="Arial" panose="020B0604020202020204" pitchFamily="34" charset="0"/>
              </a:rPr>
              <a:t>TI-calculator …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2176" y="0"/>
            <a:ext cx="3857625" cy="6858000"/>
          </a:xfrm>
          <a:prstGeom prst="rect">
            <a:avLst/>
          </a:prstGeom>
        </p:spPr>
      </p:pic>
    </p:spTree>
    <p:extLst>
      <p:ext uri="{BB962C8B-B14F-4D97-AF65-F5344CB8AC3E}">
        <p14:creationId xmlns:p14="http://schemas.microsoft.com/office/powerpoint/2010/main" val="13608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4821" y="914400"/>
            <a:ext cx="2470484" cy="4154984"/>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Example: </a:t>
            </a:r>
            <a:r>
              <a:rPr lang="en-US" sz="2400" dirty="0">
                <a:latin typeface="Arial" panose="020B0604020202020204" pitchFamily="34" charset="0"/>
                <a:cs typeface="Arial" panose="020B0604020202020204" pitchFamily="34" charset="0"/>
              </a:rPr>
              <a:t>To select a random sample of size n=5 from a population of size N=80, label the population’s individuals </a:t>
            </a:r>
          </a:p>
          <a:p>
            <a:r>
              <a:rPr lang="en-US" sz="2400" dirty="0">
                <a:latin typeface="Arial" panose="020B0604020202020204" pitchFamily="34" charset="0"/>
                <a:cs typeface="Arial" panose="020B0604020202020204" pitchFamily="34" charset="0"/>
              </a:rPr>
              <a:t>1, 2, …, 80. Then use the </a:t>
            </a:r>
          </a:p>
          <a:p>
            <a:r>
              <a:rPr lang="en-US" sz="2400" dirty="0">
                <a:latin typeface="Arial" panose="020B0604020202020204" pitchFamily="34" charset="0"/>
                <a:cs typeface="Arial" panose="020B0604020202020204" pitchFamily="34" charset="0"/>
              </a:rPr>
              <a:t>TI-calculator …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135" y="0"/>
            <a:ext cx="3857625"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209" y="0"/>
            <a:ext cx="3857625" cy="6858000"/>
          </a:xfrm>
          <a:prstGeom prst="rect">
            <a:avLst/>
          </a:prstGeom>
        </p:spPr>
      </p:pic>
      <p:sp>
        <p:nvSpPr>
          <p:cNvPr id="2" name="TextBox 1"/>
          <p:cNvSpPr txBox="1"/>
          <p:nvPr/>
        </p:nvSpPr>
        <p:spPr>
          <a:xfrm>
            <a:off x="8188252" y="1609858"/>
            <a:ext cx="3528811" cy="1200329"/>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a:t>Notice that every time you run this function you get a different answer, since the n=5 labels are generated randomly </a:t>
            </a:r>
          </a:p>
        </p:txBody>
      </p:sp>
    </p:spTree>
    <p:extLst>
      <p:ext uri="{BB962C8B-B14F-4D97-AF65-F5344CB8AC3E}">
        <p14:creationId xmlns:p14="http://schemas.microsoft.com/office/powerpoint/2010/main" val="406795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5797" y="0"/>
            <a:ext cx="3857625"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366" y="0"/>
            <a:ext cx="3857625" cy="6858000"/>
          </a:xfrm>
          <a:prstGeom prst="rect">
            <a:avLst/>
          </a:prstGeom>
        </p:spPr>
      </p:pic>
      <p:sp>
        <p:nvSpPr>
          <p:cNvPr id="5" name="Oval 4"/>
          <p:cNvSpPr/>
          <p:nvPr/>
        </p:nvSpPr>
        <p:spPr>
          <a:xfrm>
            <a:off x="1798689" y="5608073"/>
            <a:ext cx="703385" cy="4079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798689" y="2896957"/>
            <a:ext cx="703385" cy="4079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2428591" y="5793914"/>
            <a:ext cx="703385" cy="4079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4391782" y="6016037"/>
            <a:ext cx="703385" cy="40796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38961" y="1327297"/>
            <a:ext cx="1529405"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You can also store the result into a list</a:t>
            </a:r>
          </a:p>
          <a:p>
            <a:r>
              <a:rPr lang="en-US" sz="2400" dirty="0">
                <a:latin typeface="Arial" panose="020B0604020202020204" pitchFamily="34" charset="0"/>
                <a:cs typeface="Arial" panose="020B0604020202020204" pitchFamily="34" charset="0"/>
              </a:rPr>
              <a:t>Like L1</a:t>
            </a:r>
          </a:p>
        </p:txBody>
      </p:sp>
    </p:spTree>
    <p:extLst>
      <p:ext uri="{BB962C8B-B14F-4D97-AF65-F5344CB8AC3E}">
        <p14:creationId xmlns:p14="http://schemas.microsoft.com/office/powerpoint/2010/main" val="1446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1228" y="1867437"/>
            <a:ext cx="7510389" cy="1200329"/>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On some calculators you would do: </a:t>
            </a:r>
          </a:p>
          <a:p>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randIntNoRep</a:t>
            </a:r>
            <a:r>
              <a:rPr lang="en-US" sz="2400" dirty="0">
                <a:latin typeface="Arial" panose="020B0604020202020204" pitchFamily="34" charset="0"/>
                <a:cs typeface="Arial" panose="020B0604020202020204" pitchFamily="34" charset="0"/>
              </a:rPr>
              <a:t>(80,5) </a:t>
            </a:r>
            <a:r>
              <a:rPr lang="en-US" sz="2400" b="1" dirty="0">
                <a:latin typeface="Arial" panose="020B0604020202020204" pitchFamily="34" charset="0"/>
                <a:cs typeface="Arial" panose="020B0604020202020204" pitchFamily="34" charset="0"/>
              </a:rPr>
              <a:t>instead of </a:t>
            </a:r>
            <a:r>
              <a:rPr lang="en-US" sz="2400" dirty="0" err="1">
                <a:latin typeface="Arial" panose="020B0604020202020204" pitchFamily="34" charset="0"/>
                <a:cs typeface="Arial" panose="020B0604020202020204" pitchFamily="34" charset="0"/>
              </a:rPr>
              <a:t>randIntNoRep</a:t>
            </a:r>
            <a:r>
              <a:rPr lang="en-US" sz="2400" dirty="0">
                <a:latin typeface="Arial" panose="020B0604020202020204" pitchFamily="34" charset="0"/>
                <a:cs typeface="Arial" panose="020B0604020202020204" pitchFamily="34" charset="0"/>
              </a:rPr>
              <a:t>(1,80,5)</a:t>
            </a:r>
          </a:p>
        </p:txBody>
      </p:sp>
    </p:spTree>
    <p:extLst>
      <p:ext uri="{BB962C8B-B14F-4D97-AF65-F5344CB8AC3E}">
        <p14:creationId xmlns:p14="http://schemas.microsoft.com/office/powerpoint/2010/main" val="17775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914400"/>
            <a:ext cx="861091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chemeClr val="accent6">
                      <a:lumMod val="75000"/>
                    </a:schemeClr>
                  </a:solidFill>
                </a:ln>
                <a:solidFill>
                  <a:schemeClr val="tx1"/>
                </a:solidFill>
                <a:effectLst>
                  <a:outerShdw blurRad="50800" dist="39000" dir="5460000" algn="tl">
                    <a:srgbClr val="000000">
                      <a:alpha val="38000"/>
                    </a:srgbClr>
                  </a:outerShdw>
                </a:effectLst>
              </a:rPr>
              <a:t>Elementary Statistical Methods</a:t>
            </a:r>
          </a:p>
          <a:p>
            <a:pPr algn="ctr"/>
            <a:r>
              <a:rPr lang="en-US" sz="4800" b="1" dirty="0">
                <a:ln w="11430">
                  <a:solidFill>
                    <a:schemeClr val="accent6">
                      <a:lumMod val="75000"/>
                    </a:schemeClr>
                  </a:solidFill>
                </a:ln>
                <a:solidFill>
                  <a:schemeClr val="tx1"/>
                </a:solidFill>
                <a:effectLst>
                  <a:outerShdw blurRad="50800" dist="39000" dir="5460000" algn="tl">
                    <a:srgbClr val="000000">
                      <a:alpha val="38000"/>
                    </a:srgbClr>
                  </a:outerShdw>
                </a:effectLst>
              </a:rPr>
              <a:t>Chapter 1</a:t>
            </a:r>
          </a:p>
          <a:p>
            <a:pPr algn="ctr"/>
            <a:r>
              <a:rPr lang="en-US" sz="4800" b="1" dirty="0">
                <a:ln w="11430">
                  <a:solidFill>
                    <a:schemeClr val="accent6">
                      <a:lumMod val="75000"/>
                    </a:schemeClr>
                  </a:solidFill>
                </a:ln>
                <a:solidFill>
                  <a:schemeClr val="tx1"/>
                </a:solidFill>
                <a:effectLst>
                  <a:outerShdw blurRad="50800" dist="39000" dir="5460000" algn="tl">
                    <a:srgbClr val="000000">
                      <a:alpha val="38000"/>
                    </a:srgbClr>
                  </a:outerShdw>
                </a:effectLst>
              </a:rPr>
              <a:t>Data Collection</a:t>
            </a:r>
          </a:p>
        </p:txBody>
      </p:sp>
      <p:sp>
        <p:nvSpPr>
          <p:cNvPr id="3" name="TextBox 2">
            <a:extLst>
              <a:ext uri="{FF2B5EF4-FFF2-40B4-BE49-F238E27FC236}">
                <a16:creationId xmlns:a16="http://schemas.microsoft.com/office/drawing/2014/main" id="{AEFA084F-4CBD-4687-AB5C-8D0F28D004E2}"/>
              </a:ext>
            </a:extLst>
          </p:cNvPr>
          <p:cNvSpPr txBox="1"/>
          <p:nvPr/>
        </p:nvSpPr>
        <p:spPr>
          <a:xfrm>
            <a:off x="4028275" y="4276165"/>
            <a:ext cx="3907159" cy="1754326"/>
          </a:xfrm>
          <a:prstGeom prst="rect">
            <a:avLst/>
          </a:prstGeom>
          <a:noFill/>
        </p:spPr>
        <p:txBody>
          <a:bodyPr wrap="none" rtlCol="0">
            <a:spAutoFit/>
          </a:bodyPr>
          <a:lstStyle/>
          <a:p>
            <a:pPr algn="ctr"/>
            <a:r>
              <a:rPr lang="en-US" sz="3600" b="1" dirty="0">
                <a:effectLst>
                  <a:outerShdw blurRad="38100" dist="38100" dir="2700000" algn="tl">
                    <a:srgbClr val="000000">
                      <a:alpha val="43137"/>
                    </a:srgbClr>
                  </a:outerShdw>
                </a:effectLst>
              </a:rPr>
              <a:t>Slides are Made by </a:t>
            </a:r>
          </a:p>
          <a:p>
            <a:pPr algn="ctr"/>
            <a:r>
              <a:rPr lang="en-US" sz="3600" b="1" dirty="0">
                <a:solidFill>
                  <a:srgbClr val="FF0000"/>
                </a:solidFill>
                <a:effectLst>
                  <a:outerShdw blurRad="38100" dist="38100" dir="2700000" algn="tl">
                    <a:srgbClr val="000000">
                      <a:alpha val="43137"/>
                    </a:srgbClr>
                  </a:outerShdw>
                </a:effectLst>
              </a:rPr>
              <a:t>Tamer Oraby</a:t>
            </a:r>
          </a:p>
          <a:p>
            <a:pPr algn="ctr"/>
            <a:r>
              <a:rPr lang="en-US" sz="3600" b="1" dirty="0">
                <a:solidFill>
                  <a:srgbClr val="002060"/>
                </a:solidFill>
                <a:effectLst>
                  <a:outerShdw blurRad="38100" dist="38100" dir="2700000" algn="tl">
                    <a:srgbClr val="000000">
                      <a:alpha val="43137"/>
                    </a:srgbClr>
                  </a:outerShdw>
                </a:effectLst>
              </a:rPr>
              <a:t>UTRGV</a:t>
            </a:r>
          </a:p>
        </p:txBody>
      </p:sp>
    </p:spTree>
    <p:extLst>
      <p:ext uri="{BB962C8B-B14F-4D97-AF65-F5344CB8AC3E}">
        <p14:creationId xmlns:p14="http://schemas.microsoft.com/office/powerpoint/2010/main" val="78032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834" y="3116686"/>
            <a:ext cx="4620176"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Other </a:t>
            </a:r>
            <a:r>
              <a:rPr lang="en-US" sz="2800" b="1" dirty="0">
                <a:solidFill>
                  <a:srgbClr val="FF0000"/>
                </a:solidFill>
                <a:latin typeface="Arial" panose="020B0604020202020204" pitchFamily="34" charset="0"/>
                <a:cs typeface="Arial" panose="020B0604020202020204" pitchFamily="34" charset="0"/>
              </a:rPr>
              <a:t>types</a:t>
            </a:r>
            <a:r>
              <a:rPr lang="en-US" sz="2800" b="1" dirty="0">
                <a:solidFill>
                  <a:srgbClr val="0070C0"/>
                </a:solidFill>
                <a:latin typeface="Arial" panose="020B0604020202020204" pitchFamily="34" charset="0"/>
                <a:cs typeface="Arial" panose="020B0604020202020204" pitchFamily="34" charset="0"/>
              </a:rPr>
              <a:t> of samples…</a:t>
            </a:r>
          </a:p>
        </p:txBody>
      </p:sp>
    </p:spTree>
    <p:extLst>
      <p:ext uri="{BB962C8B-B14F-4D97-AF65-F5344CB8AC3E}">
        <p14:creationId xmlns:p14="http://schemas.microsoft.com/office/powerpoint/2010/main" val="393751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4013" y="501391"/>
            <a:ext cx="10354615" cy="2438400"/>
          </a:xfrm>
          <a:prstGeom prst="rect">
            <a:avLst/>
          </a:prstGeom>
          <a:noFill/>
        </p:spPr>
        <p:txBody>
          <a:bodyPr vert="horz" lIns="91440" tIns="45720" rIns="91440" bIns="45720" rtlCol="0" anchor="ctr">
            <a:noAutofit/>
          </a:bodyPr>
          <a:lstStyle/>
          <a:p>
            <a:pPr lvl="0">
              <a:spcBef>
                <a:spcPct val="0"/>
              </a:spcBef>
              <a:buFont typeface="Wingdings" pitchFamily="2" charset="2"/>
              <a:buChar char="Ø"/>
            </a:pPr>
            <a:r>
              <a:rPr lang="en-US" sz="3200" b="1" dirty="0">
                <a:solidFill>
                  <a:srgbClr val="002060"/>
                </a:solidFill>
                <a:latin typeface="Times New Roman" pitchFamily="18" charset="0"/>
                <a:ea typeface="+mj-ea"/>
                <a:cs typeface="Calibri"/>
              </a:rPr>
              <a:t> </a:t>
            </a:r>
            <a:r>
              <a:rPr lang="en-US" sz="3200" b="1" dirty="0">
                <a:solidFill>
                  <a:srgbClr val="FF0000"/>
                </a:solidFill>
                <a:latin typeface="Times New Roman" pitchFamily="18" charset="0"/>
                <a:ea typeface="+mj-ea"/>
                <a:cs typeface="Calibri"/>
              </a:rPr>
              <a:t>Systematic </a:t>
            </a:r>
            <a:r>
              <a:rPr lang="en-US" sz="3200" b="1" dirty="0">
                <a:solidFill>
                  <a:srgbClr val="002060"/>
                </a:solidFill>
                <a:latin typeface="Times New Roman" pitchFamily="18" charset="0"/>
                <a:ea typeface="+mj-ea"/>
                <a:cs typeface="Calibri"/>
              </a:rPr>
              <a:t>Sample (</a:t>
            </a:r>
            <a:r>
              <a:rPr lang="en-US" sz="3200" b="1" dirty="0" err="1">
                <a:solidFill>
                  <a:srgbClr val="002060"/>
                </a:solidFill>
                <a:latin typeface="Times New Roman" pitchFamily="18" charset="0"/>
                <a:ea typeface="+mj-ea"/>
                <a:cs typeface="Calibri"/>
              </a:rPr>
              <a:t>SyS</a:t>
            </a:r>
            <a:r>
              <a:rPr lang="en-US" sz="3200" b="1" dirty="0">
                <a:solidFill>
                  <a:srgbClr val="002060"/>
                </a:solidFill>
                <a:latin typeface="Times New Roman" pitchFamily="18" charset="0"/>
                <a:ea typeface="+mj-ea"/>
                <a:cs typeface="Calibri"/>
              </a:rPr>
              <a:t>):</a:t>
            </a:r>
            <a:r>
              <a:rPr lang="en-US" sz="3200" dirty="0">
                <a:latin typeface="Times New Roman" pitchFamily="18" charset="0"/>
                <a:ea typeface="+mj-ea"/>
                <a:cs typeface="Calibri"/>
              </a:rPr>
              <a:t> a sample whose elements are </a:t>
            </a:r>
            <a:r>
              <a:rPr lang="en-US" sz="3200" dirty="0">
                <a:solidFill>
                  <a:srgbClr val="002060"/>
                </a:solidFill>
                <a:latin typeface="Times New Roman" pitchFamily="18" charset="0"/>
                <a:ea typeface="+mj-ea"/>
                <a:cs typeface="Calibri"/>
              </a:rPr>
              <a:t>selected</a:t>
            </a:r>
            <a:r>
              <a:rPr lang="en-US" sz="3200" dirty="0">
                <a:latin typeface="Times New Roman" pitchFamily="18" charset="0"/>
                <a:ea typeface="+mj-ea"/>
                <a:cs typeface="Calibri"/>
              </a:rPr>
              <a:t> </a:t>
            </a:r>
            <a:r>
              <a:rPr lang="en-US" sz="3200" dirty="0">
                <a:solidFill>
                  <a:schemeClr val="accent6">
                    <a:lumMod val="75000"/>
                  </a:schemeClr>
                </a:solidFill>
                <a:latin typeface="Times New Roman" pitchFamily="18" charset="0"/>
                <a:ea typeface="+mj-ea"/>
                <a:cs typeface="Calibri"/>
              </a:rPr>
              <a:t>every k</a:t>
            </a:r>
            <a:r>
              <a:rPr lang="en-US" sz="3200" baseline="30000" dirty="0">
                <a:solidFill>
                  <a:schemeClr val="accent6">
                    <a:lumMod val="75000"/>
                  </a:schemeClr>
                </a:solidFill>
                <a:latin typeface="Times New Roman" pitchFamily="18" charset="0"/>
                <a:ea typeface="+mj-ea"/>
                <a:cs typeface="Calibri"/>
              </a:rPr>
              <a:t>th</a:t>
            </a:r>
            <a:r>
              <a:rPr lang="en-US" sz="3200" dirty="0">
                <a:solidFill>
                  <a:schemeClr val="accent6">
                    <a:lumMod val="75000"/>
                  </a:schemeClr>
                </a:solidFill>
                <a:latin typeface="Times New Roman" pitchFamily="18" charset="0"/>
                <a:ea typeface="+mj-ea"/>
                <a:cs typeface="Calibri"/>
              </a:rPr>
              <a:t> </a:t>
            </a:r>
            <a:r>
              <a:rPr lang="en-US" sz="3200" dirty="0">
                <a:solidFill>
                  <a:srgbClr val="002060"/>
                </a:solidFill>
                <a:latin typeface="Times New Roman" pitchFamily="18" charset="0"/>
                <a:ea typeface="+mj-ea"/>
                <a:cs typeface="Calibri"/>
              </a:rPr>
              <a:t>member of the population.</a:t>
            </a:r>
            <a:endParaRPr lang="en-US" sz="3200" dirty="0">
              <a:solidFill>
                <a:srgbClr val="002060"/>
              </a:solidFill>
              <a:latin typeface="Times New Roman" pitchFamily="18" charset="0"/>
              <a:ea typeface="+mj-ea"/>
              <a:cs typeface="Times New Roman" pitchFamily="18" charset="0"/>
            </a:endParaRPr>
          </a:p>
          <a:p>
            <a:pPr lvl="0">
              <a:spcBef>
                <a:spcPct val="0"/>
              </a:spcBef>
            </a:pPr>
            <a:endParaRPr lang="en-US" sz="3200" dirty="0">
              <a:cs typeface="Calibri"/>
            </a:endParaRPr>
          </a:p>
        </p:txBody>
      </p:sp>
      <p:sp>
        <p:nvSpPr>
          <p:cNvPr id="36" name="TextBox 35"/>
          <p:cNvSpPr txBox="1"/>
          <p:nvPr/>
        </p:nvSpPr>
        <p:spPr>
          <a:xfrm>
            <a:off x="3813470" y="2557530"/>
            <a:ext cx="19050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Population</a:t>
            </a:r>
          </a:p>
        </p:txBody>
      </p:sp>
      <p:pic>
        <p:nvPicPr>
          <p:cNvPr id="38" name="Picture 3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2886144" y="3238819"/>
            <a:ext cx="381000" cy="719667"/>
          </a:xfrm>
          <a:prstGeom prst="rect">
            <a:avLst/>
          </a:prstGeom>
        </p:spPr>
      </p:pic>
      <p:pic>
        <p:nvPicPr>
          <p:cNvPr id="39" name="Picture 3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209477" y="3257273"/>
            <a:ext cx="381000" cy="719667"/>
          </a:xfrm>
          <a:prstGeom prst="rect">
            <a:avLst/>
          </a:prstGeom>
        </p:spPr>
      </p:pic>
      <p:pic>
        <p:nvPicPr>
          <p:cNvPr id="40" name="Picture 3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020607" y="3251176"/>
            <a:ext cx="381000" cy="719667"/>
          </a:xfrm>
          <a:prstGeom prst="rect">
            <a:avLst/>
          </a:prstGeom>
        </p:spPr>
      </p:pic>
      <p:pic>
        <p:nvPicPr>
          <p:cNvPr id="41" name="Picture 4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289178" y="3252083"/>
            <a:ext cx="381000" cy="719667"/>
          </a:xfrm>
          <a:prstGeom prst="rect">
            <a:avLst/>
          </a:prstGeom>
        </p:spPr>
      </p:pic>
      <p:pic>
        <p:nvPicPr>
          <p:cNvPr id="42" name="Picture 4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670178" y="3251691"/>
            <a:ext cx="381000" cy="719667"/>
          </a:xfrm>
          <a:prstGeom prst="rect">
            <a:avLst/>
          </a:prstGeom>
        </p:spPr>
      </p:pic>
      <p:pic>
        <p:nvPicPr>
          <p:cNvPr id="43" name="Picture 4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537979" y="3246979"/>
            <a:ext cx="381000" cy="719667"/>
          </a:xfrm>
          <a:prstGeom prst="rect">
            <a:avLst/>
          </a:prstGeom>
        </p:spPr>
      </p:pic>
      <p:pic>
        <p:nvPicPr>
          <p:cNvPr id="44" name="Picture 4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80379" y="3247642"/>
            <a:ext cx="381000" cy="719667"/>
          </a:xfrm>
          <a:prstGeom prst="rect">
            <a:avLst/>
          </a:prstGeom>
        </p:spPr>
      </p:pic>
      <p:pic>
        <p:nvPicPr>
          <p:cNvPr id="45" name="Picture 4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2047396" y="3238819"/>
            <a:ext cx="381000" cy="719667"/>
          </a:xfrm>
          <a:prstGeom prst="rect">
            <a:avLst/>
          </a:prstGeom>
        </p:spPr>
      </p:pic>
      <p:pic>
        <p:nvPicPr>
          <p:cNvPr id="47" name="Picture 4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820136" y="3260347"/>
            <a:ext cx="381000" cy="719667"/>
          </a:xfrm>
          <a:prstGeom prst="rect">
            <a:avLst/>
          </a:prstGeom>
        </p:spPr>
      </p:pic>
      <p:pic>
        <p:nvPicPr>
          <p:cNvPr id="48" name="Picture 4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2459483" y="3249848"/>
            <a:ext cx="381000" cy="719667"/>
          </a:xfrm>
          <a:prstGeom prst="rect">
            <a:avLst/>
          </a:prstGeom>
        </p:spPr>
      </p:pic>
      <p:pic>
        <p:nvPicPr>
          <p:cNvPr id="50" name="Picture 4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184536" y="3257833"/>
            <a:ext cx="381000" cy="719667"/>
          </a:xfrm>
          <a:prstGeom prst="rect">
            <a:avLst/>
          </a:prstGeom>
        </p:spPr>
      </p:pic>
      <p:pic>
        <p:nvPicPr>
          <p:cNvPr id="54" name="Picture 5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18491" y="3251176"/>
            <a:ext cx="381000" cy="719667"/>
          </a:xfrm>
          <a:prstGeom prst="rect">
            <a:avLst/>
          </a:prstGeom>
        </p:spPr>
      </p:pic>
      <p:sp>
        <p:nvSpPr>
          <p:cNvPr id="65" name="TextBox 64"/>
          <p:cNvSpPr txBox="1"/>
          <p:nvPr/>
        </p:nvSpPr>
        <p:spPr>
          <a:xfrm>
            <a:off x="6866880" y="2148496"/>
            <a:ext cx="4402093" cy="830997"/>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Like selecting every 3</a:t>
            </a:r>
            <a:r>
              <a:rPr lang="en-US" sz="2400" b="1" baseline="30000" dirty="0">
                <a:solidFill>
                  <a:srgbClr val="002060"/>
                </a:solidFill>
                <a:latin typeface="Times New Roman" pitchFamily="18" charset="0"/>
                <a:cs typeface="Times New Roman" pitchFamily="18" charset="0"/>
              </a:rPr>
              <a:t>rd</a:t>
            </a:r>
            <a:r>
              <a:rPr lang="en-US" sz="2400" b="1" dirty="0">
                <a:solidFill>
                  <a:srgbClr val="002060"/>
                </a:solidFill>
                <a:latin typeface="Times New Roman" pitchFamily="18" charset="0"/>
                <a:cs typeface="Times New Roman" pitchFamily="18" charset="0"/>
              </a:rPr>
              <a:t> member till getting 5 of them.</a:t>
            </a:r>
          </a:p>
        </p:txBody>
      </p:sp>
      <p:pic>
        <p:nvPicPr>
          <p:cNvPr id="86" name="Picture 8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1280902" y="3238820"/>
            <a:ext cx="381000" cy="719667"/>
          </a:xfrm>
          <a:prstGeom prst="rect">
            <a:avLst/>
          </a:prstGeom>
        </p:spPr>
      </p:pic>
      <p:pic>
        <p:nvPicPr>
          <p:cNvPr id="88" name="Picture 8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933434" y="3257273"/>
            <a:ext cx="381000" cy="719667"/>
          </a:xfrm>
          <a:prstGeom prst="rect">
            <a:avLst/>
          </a:prstGeom>
        </p:spPr>
      </p:pic>
      <p:pic>
        <p:nvPicPr>
          <p:cNvPr id="89" name="Picture 8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1680033" y="3230798"/>
            <a:ext cx="381000" cy="719667"/>
          </a:xfrm>
          <a:prstGeom prst="rect">
            <a:avLst/>
          </a:prstGeom>
        </p:spPr>
      </p:pic>
      <p:pic>
        <p:nvPicPr>
          <p:cNvPr id="94" name="Picture 9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929936" y="3230797"/>
            <a:ext cx="381000" cy="719667"/>
          </a:xfrm>
          <a:prstGeom prst="rect">
            <a:avLst/>
          </a:prstGeom>
        </p:spPr>
      </p:pic>
      <p:cxnSp>
        <p:nvCxnSpPr>
          <p:cNvPr id="3" name="Straight Connector 2"/>
          <p:cNvCxnSpPr/>
          <p:nvPr/>
        </p:nvCxnSpPr>
        <p:spPr>
          <a:xfrm>
            <a:off x="6739121" y="3162665"/>
            <a:ext cx="12879" cy="27815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22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2.5E-6 -4.81481E-6 L 0.51315 -0.02754 " pathEditMode="relative" rAng="0" ptsTypes="AA">
                                      <p:cBhvr>
                                        <p:cTn id="10" dur="1000" fill="hold"/>
                                        <p:tgtEl>
                                          <p:spTgt spid="88"/>
                                        </p:tgtEl>
                                        <p:attrNameLst>
                                          <p:attrName>ppt_x</p:attrName>
                                          <p:attrName>ppt_y</p:attrName>
                                        </p:attrNameLst>
                                      </p:cBhvr>
                                      <p:rCtr x="25651" y="-1389"/>
                                    </p:animMotion>
                                  </p:childTnLst>
                                </p:cTn>
                              </p:par>
                            </p:childTnLst>
                          </p:cTn>
                        </p:par>
                        <p:par>
                          <p:cTn id="11" fill="hold">
                            <p:stCondLst>
                              <p:cond delay="1000"/>
                            </p:stCondLst>
                            <p:childTnLst>
                              <p:par>
                                <p:cTn id="12" presetID="56" presetClass="path" presetSubtype="0" accel="50000" decel="50000" fill="hold" nodeType="afterEffect">
                                  <p:stCondLst>
                                    <p:cond delay="0"/>
                                  </p:stCondLst>
                                  <p:childTnLst>
                                    <p:animMotion origin="layout" path="M -3.75E-6 1.48148E-6 L 0.47162 -0.02477 " pathEditMode="relative" rAng="0" ptsTypes="AA">
                                      <p:cBhvr>
                                        <p:cTn id="13" dur="1000" fill="hold"/>
                                        <p:tgtEl>
                                          <p:spTgt spid="45"/>
                                        </p:tgtEl>
                                        <p:attrNameLst>
                                          <p:attrName>ppt_x</p:attrName>
                                          <p:attrName>ppt_y</p:attrName>
                                        </p:attrNameLst>
                                      </p:cBhvr>
                                      <p:rCtr x="23581" y="-1250"/>
                                    </p:animMotion>
                                  </p:childTnLst>
                                </p:cTn>
                              </p:par>
                            </p:childTnLst>
                          </p:cTn>
                        </p:par>
                        <p:par>
                          <p:cTn id="14" fill="hold">
                            <p:stCondLst>
                              <p:cond delay="2000"/>
                            </p:stCondLst>
                            <p:childTnLst>
                              <p:par>
                                <p:cTn id="15" presetID="49" presetClass="path" presetSubtype="0" accel="50000" decel="50000" fill="hold" nodeType="afterEffect">
                                  <p:stCondLst>
                                    <p:cond delay="0"/>
                                  </p:stCondLst>
                                  <p:childTnLst>
                                    <p:animMotion origin="layout" path="M 3.33333E-6 -3.7037E-7 L 0.41927 -0.02662 " pathEditMode="relative" rAng="0" ptsTypes="AA">
                                      <p:cBhvr>
                                        <p:cTn id="16" dur="1000" fill="hold"/>
                                        <p:tgtEl>
                                          <p:spTgt spid="41"/>
                                        </p:tgtEl>
                                        <p:attrNameLst>
                                          <p:attrName>ppt_x</p:attrName>
                                          <p:attrName>ppt_y</p:attrName>
                                        </p:attrNameLst>
                                      </p:cBhvr>
                                      <p:rCtr x="20964" y="-1343"/>
                                    </p:animMotion>
                                  </p:childTnLst>
                                </p:cTn>
                              </p:par>
                            </p:childTnLst>
                          </p:cTn>
                        </p:par>
                        <p:par>
                          <p:cTn id="17" fill="hold">
                            <p:stCondLst>
                              <p:cond delay="3000"/>
                            </p:stCondLst>
                            <p:childTnLst>
                              <p:par>
                                <p:cTn id="18" presetID="49" presetClass="path" presetSubtype="0" accel="50000" decel="50000" fill="hold" nodeType="afterEffect">
                                  <p:stCondLst>
                                    <p:cond delay="0"/>
                                  </p:stCondLst>
                                  <p:childTnLst>
                                    <p:animMotion origin="layout" path="M -4.79167E-6 0.00926 L 0.40873 -0.02824 " pathEditMode="relative" rAng="0" ptsTypes="AA">
                                      <p:cBhvr>
                                        <p:cTn id="19" dur="1000" fill="hold"/>
                                        <p:tgtEl>
                                          <p:spTgt spid="54"/>
                                        </p:tgtEl>
                                        <p:attrNameLst>
                                          <p:attrName>ppt_x</p:attrName>
                                          <p:attrName>ppt_y</p:attrName>
                                        </p:attrNameLst>
                                      </p:cBhvr>
                                      <p:rCtr x="20430" y="-1875"/>
                                    </p:animMotion>
                                  </p:childTnLst>
                                </p:cTn>
                              </p:par>
                            </p:childTnLst>
                          </p:cTn>
                        </p:par>
                        <p:par>
                          <p:cTn id="20" fill="hold">
                            <p:stCondLst>
                              <p:cond delay="4000"/>
                            </p:stCondLst>
                            <p:childTnLst>
                              <p:par>
                                <p:cTn id="21" presetID="49" presetClass="path" presetSubtype="0" accel="50000" decel="50000" fill="hold" nodeType="afterEffect">
                                  <p:stCondLst>
                                    <p:cond delay="0"/>
                                  </p:stCondLst>
                                  <p:childTnLst>
                                    <p:animMotion origin="layout" path="M -1.66667E-6 4.07407E-6 L 0.39245 -0.02593 " pathEditMode="relative" rAng="0" ptsTypes="AA">
                                      <p:cBhvr>
                                        <p:cTn id="22" dur="1000" fill="hold"/>
                                        <p:tgtEl>
                                          <p:spTgt spid="43"/>
                                        </p:tgtEl>
                                        <p:attrNameLst>
                                          <p:attrName>ppt_x</p:attrName>
                                          <p:attrName>ppt_y</p:attrName>
                                        </p:attrNameLst>
                                      </p:cBhvr>
                                      <p:rCtr x="19622" y="-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4013" y="453766"/>
            <a:ext cx="11289837" cy="2438400"/>
          </a:xfrm>
          <a:prstGeom prst="rect">
            <a:avLst/>
          </a:prstGeom>
          <a:noFill/>
        </p:spPr>
        <p:txBody>
          <a:bodyPr vert="horz" lIns="91440" tIns="45720" rIns="91440" bIns="45720" rtlCol="0" anchor="ctr">
            <a:noAutofit/>
          </a:bodyPr>
          <a:lstStyle/>
          <a:p>
            <a:pPr lvl="0">
              <a:spcBef>
                <a:spcPct val="0"/>
              </a:spcBef>
              <a:buFont typeface="Wingdings" pitchFamily="2" charset="2"/>
              <a:buChar char="Ø"/>
            </a:pPr>
            <a:r>
              <a:rPr lang="en-US" sz="3200" b="1" dirty="0">
                <a:solidFill>
                  <a:srgbClr val="002060"/>
                </a:solidFill>
                <a:latin typeface="Times New Roman" pitchFamily="18" charset="0"/>
                <a:ea typeface="+mj-ea"/>
                <a:cs typeface="Calibri"/>
              </a:rPr>
              <a:t> </a:t>
            </a:r>
            <a:r>
              <a:rPr lang="en-US" sz="3200" b="1" dirty="0">
                <a:solidFill>
                  <a:srgbClr val="FF0000"/>
                </a:solidFill>
                <a:latin typeface="Times New Roman" pitchFamily="18" charset="0"/>
                <a:ea typeface="+mj-ea"/>
                <a:cs typeface="Calibri"/>
              </a:rPr>
              <a:t>Stratified </a:t>
            </a:r>
            <a:r>
              <a:rPr lang="en-US" sz="3200" b="1" dirty="0">
                <a:solidFill>
                  <a:srgbClr val="002060"/>
                </a:solidFill>
                <a:latin typeface="Times New Roman" pitchFamily="18" charset="0"/>
                <a:ea typeface="+mj-ea"/>
                <a:cs typeface="Calibri"/>
              </a:rPr>
              <a:t>Sample (SS):</a:t>
            </a:r>
            <a:r>
              <a:rPr lang="en-US" sz="3200" dirty="0">
                <a:latin typeface="Times New Roman" pitchFamily="18" charset="0"/>
                <a:ea typeface="+mj-ea"/>
                <a:cs typeface="Calibri"/>
              </a:rPr>
              <a:t> a sample comprised of (r) SRSs each of which is selected from one of </a:t>
            </a:r>
            <a:r>
              <a:rPr lang="en-US" sz="3200" dirty="0">
                <a:solidFill>
                  <a:srgbClr val="002060"/>
                </a:solidFill>
                <a:latin typeface="Times New Roman" pitchFamily="18" charset="0"/>
                <a:ea typeface="+mj-ea"/>
                <a:cs typeface="Calibri"/>
              </a:rPr>
              <a:t>r sub-populations (called stratum). Strata are formed according to some characteristics relevant to the study; like, gender, college, etc</a:t>
            </a:r>
            <a:r>
              <a:rPr lang="en-US" sz="3200" dirty="0">
                <a:latin typeface="Times New Roman" pitchFamily="18" charset="0"/>
                <a:ea typeface="+mj-ea"/>
                <a:cs typeface="Calibri"/>
              </a:rPr>
              <a:t>.</a:t>
            </a:r>
            <a:endParaRPr lang="en-US" sz="3200" dirty="0">
              <a:latin typeface="Times New Roman" pitchFamily="18" charset="0"/>
              <a:ea typeface="+mj-ea"/>
              <a:cs typeface="Times New Roman" pitchFamily="18" charset="0"/>
            </a:endParaRPr>
          </a:p>
          <a:p>
            <a:pPr lvl="0">
              <a:spcBef>
                <a:spcPct val="0"/>
              </a:spcBef>
            </a:pPr>
            <a:endParaRPr lang="en-US" sz="3200" dirty="0">
              <a:cs typeface="Calibri"/>
            </a:endParaRPr>
          </a:p>
        </p:txBody>
      </p:sp>
      <p:sp>
        <p:nvSpPr>
          <p:cNvPr id="36" name="TextBox 35"/>
          <p:cNvSpPr txBox="1"/>
          <p:nvPr/>
        </p:nvSpPr>
        <p:spPr>
          <a:xfrm>
            <a:off x="2627335" y="2489497"/>
            <a:ext cx="19050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Population</a:t>
            </a:r>
          </a:p>
        </p:txBody>
      </p:sp>
      <p:pic>
        <p:nvPicPr>
          <p:cNvPr id="38" name="Picture 37" descr="wandtattoo_toilettenmaennchen-3_einzel-web.jpg"/>
          <p:cNvPicPr>
            <a:picLocks noChangeAspect="1"/>
          </p:cNvPicPr>
          <p:nvPr/>
        </p:nvPicPr>
        <p:blipFill rotWithShape="1">
          <a:blip r:embed="rId2" cstate="print">
            <a:clrChange>
              <a:clrFrom>
                <a:srgbClr val="FFFFFF"/>
              </a:clrFrom>
              <a:clrTo>
                <a:srgbClr val="FFFFFF">
                  <a:alpha val="0"/>
                </a:srgbClr>
              </a:clrTo>
            </a:clrChange>
          </a:blip>
          <a:srcRect l="49248" r="1774" b="7547"/>
          <a:stretch/>
        </p:blipFill>
        <p:spPr>
          <a:xfrm>
            <a:off x="4139557" y="3120769"/>
            <a:ext cx="610071" cy="682703"/>
          </a:xfrm>
          <a:prstGeom prst="rect">
            <a:avLst/>
          </a:prstGeom>
        </p:spPr>
      </p:pic>
      <p:pic>
        <p:nvPicPr>
          <p:cNvPr id="39" name="Picture 38" descr="wandtattoo_toilettenmaennchen-3_einzel-web.jpg"/>
          <p:cNvPicPr>
            <a:picLocks noChangeAspect="1"/>
          </p:cNvPicPr>
          <p:nvPr/>
        </p:nvPicPr>
        <p:blipFill rotWithShape="1">
          <a:blip r:embed="rId2" cstate="print">
            <a:clrChange>
              <a:clrFrom>
                <a:srgbClr val="FFFFFF"/>
              </a:clrFrom>
              <a:clrTo>
                <a:srgbClr val="FFFFFF">
                  <a:alpha val="0"/>
                </a:srgbClr>
              </a:clrTo>
            </a:clrChange>
          </a:blip>
          <a:srcRect l="48095" t="9519" r="1619" b="2542"/>
          <a:stretch/>
        </p:blipFill>
        <p:spPr>
          <a:xfrm>
            <a:off x="2683042" y="3191062"/>
            <a:ext cx="626364" cy="649375"/>
          </a:xfrm>
          <a:prstGeom prst="rect">
            <a:avLst/>
          </a:prstGeom>
        </p:spPr>
      </p:pic>
      <p:pic>
        <p:nvPicPr>
          <p:cNvPr id="41" name="Picture 40" descr="wandtattoo_toilettenmaennchen-3_einzel-web.jpg"/>
          <p:cNvPicPr>
            <a:picLocks noChangeAspect="1"/>
          </p:cNvPicPr>
          <p:nvPr/>
        </p:nvPicPr>
        <p:blipFill rotWithShape="1">
          <a:blip r:embed="rId2" cstate="print">
            <a:clrChange>
              <a:clrFrom>
                <a:srgbClr val="FFFFFF"/>
              </a:clrFrom>
              <a:clrTo>
                <a:srgbClr val="FFFFFF">
                  <a:alpha val="0"/>
                </a:srgbClr>
              </a:clrTo>
            </a:clrChange>
          </a:blip>
          <a:srcRect l="47368" r="6525" b="2740"/>
          <a:stretch/>
        </p:blipFill>
        <p:spPr>
          <a:xfrm>
            <a:off x="3094726" y="3799070"/>
            <a:ext cx="574314" cy="718201"/>
          </a:xfrm>
          <a:prstGeom prst="rect">
            <a:avLst/>
          </a:prstGeom>
        </p:spPr>
      </p:pic>
      <p:pic>
        <p:nvPicPr>
          <p:cNvPr id="43" name="Picture 42" descr="wandtattoo_toilettenmaennchen-3_einzel-web.jpg"/>
          <p:cNvPicPr>
            <a:picLocks noChangeAspect="1"/>
          </p:cNvPicPr>
          <p:nvPr/>
        </p:nvPicPr>
        <p:blipFill rotWithShape="1">
          <a:blip r:embed="rId2" cstate="print">
            <a:clrChange>
              <a:clrFrom>
                <a:srgbClr val="FFFFFF"/>
              </a:clrFrom>
              <a:clrTo>
                <a:srgbClr val="FFFFFF">
                  <a:alpha val="0"/>
                </a:srgbClr>
              </a:clrTo>
            </a:clrChange>
          </a:blip>
          <a:srcRect l="48696" r="9157" b="9986"/>
          <a:stretch/>
        </p:blipFill>
        <p:spPr>
          <a:xfrm>
            <a:off x="3634962" y="3137914"/>
            <a:ext cx="524988" cy="664689"/>
          </a:xfrm>
          <a:prstGeom prst="rect">
            <a:avLst/>
          </a:prstGeom>
        </p:spPr>
      </p:pic>
      <p:pic>
        <p:nvPicPr>
          <p:cNvPr id="44" name="Picture 43" descr="wandtattoo_toilettenmaennchen-3_einzel-web.jpg"/>
          <p:cNvPicPr>
            <a:picLocks noChangeAspect="1"/>
          </p:cNvPicPr>
          <p:nvPr/>
        </p:nvPicPr>
        <p:blipFill rotWithShape="1">
          <a:blip r:embed="rId2" cstate="print">
            <a:clrChange>
              <a:clrFrom>
                <a:srgbClr val="FFFFFF"/>
              </a:clrFrom>
              <a:clrTo>
                <a:srgbClr val="FFFFFF">
                  <a:alpha val="0"/>
                </a:srgbClr>
              </a:clrTo>
            </a:clrChange>
          </a:blip>
          <a:srcRect l="48512" r="1163" b="12062"/>
          <a:stretch/>
        </p:blipFill>
        <p:spPr>
          <a:xfrm>
            <a:off x="3128803" y="3137046"/>
            <a:ext cx="626844" cy="649375"/>
          </a:xfrm>
          <a:prstGeom prst="rect">
            <a:avLst/>
          </a:prstGeom>
        </p:spPr>
      </p:pic>
      <p:pic>
        <p:nvPicPr>
          <p:cNvPr id="45" name="Picture 4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83966" y="4905802"/>
            <a:ext cx="381000" cy="719667"/>
          </a:xfrm>
          <a:prstGeom prst="rect">
            <a:avLst/>
          </a:prstGeom>
        </p:spPr>
      </p:pic>
      <p:pic>
        <p:nvPicPr>
          <p:cNvPr id="46" name="Picture 4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1832286" y="4864696"/>
            <a:ext cx="381000" cy="719667"/>
          </a:xfrm>
          <a:prstGeom prst="rect">
            <a:avLst/>
          </a:prstGeom>
          <a:noFill/>
        </p:spPr>
      </p:pic>
      <p:pic>
        <p:nvPicPr>
          <p:cNvPr id="52" name="Picture 5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2336004" y="5605705"/>
            <a:ext cx="381000" cy="719667"/>
          </a:xfrm>
          <a:prstGeom prst="rect">
            <a:avLst/>
          </a:prstGeom>
        </p:spPr>
      </p:pic>
      <p:pic>
        <p:nvPicPr>
          <p:cNvPr id="53" name="Picture 5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62895" y="5625469"/>
            <a:ext cx="381000" cy="719667"/>
          </a:xfrm>
          <a:prstGeom prst="rect">
            <a:avLst/>
          </a:prstGeom>
        </p:spPr>
      </p:pic>
      <p:pic>
        <p:nvPicPr>
          <p:cNvPr id="54" name="Picture 5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2779756" y="5563293"/>
            <a:ext cx="381000" cy="719667"/>
          </a:xfrm>
          <a:prstGeom prst="rect">
            <a:avLst/>
          </a:prstGeom>
        </p:spPr>
      </p:pic>
      <p:pic>
        <p:nvPicPr>
          <p:cNvPr id="55" name="Picture 5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947093" y="4925550"/>
            <a:ext cx="381000" cy="719667"/>
          </a:xfrm>
          <a:prstGeom prst="rect">
            <a:avLst/>
          </a:prstGeom>
        </p:spPr>
      </p:pic>
      <p:sp>
        <p:nvSpPr>
          <p:cNvPr id="65" name="TextBox 64"/>
          <p:cNvSpPr txBox="1"/>
          <p:nvPr/>
        </p:nvSpPr>
        <p:spPr>
          <a:xfrm>
            <a:off x="6899032" y="2502252"/>
            <a:ext cx="3919595" cy="461665"/>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Stratified Sample of size n=5</a:t>
            </a:r>
          </a:p>
        </p:txBody>
      </p:sp>
      <p:pic>
        <p:nvPicPr>
          <p:cNvPr id="86" name="Picture 85" descr="wandtattoo_toilettenmaennchen-3_einzel-web.jpg"/>
          <p:cNvPicPr>
            <a:picLocks noChangeAspect="1"/>
          </p:cNvPicPr>
          <p:nvPr/>
        </p:nvPicPr>
        <p:blipFill rotWithShape="1">
          <a:blip r:embed="rId2" cstate="print">
            <a:clrChange>
              <a:clrFrom>
                <a:srgbClr val="FFFFFF"/>
              </a:clrFrom>
              <a:clrTo>
                <a:srgbClr val="FFFFFF">
                  <a:alpha val="0"/>
                </a:srgbClr>
              </a:clrTo>
            </a:clrChange>
          </a:blip>
          <a:srcRect l="49186" t="2809" r="527" b="6941"/>
          <a:stretch/>
        </p:blipFill>
        <p:spPr>
          <a:xfrm>
            <a:off x="1812583" y="3137046"/>
            <a:ext cx="626364" cy="666427"/>
          </a:xfrm>
          <a:prstGeom prst="rect">
            <a:avLst/>
          </a:prstGeom>
        </p:spPr>
      </p:pic>
      <p:pic>
        <p:nvPicPr>
          <p:cNvPr id="87" name="Picture 8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2730758" y="4886459"/>
            <a:ext cx="381000" cy="719667"/>
          </a:xfrm>
          <a:prstGeom prst="rect">
            <a:avLst/>
          </a:prstGeom>
        </p:spPr>
      </p:pic>
      <p:pic>
        <p:nvPicPr>
          <p:cNvPr id="88" name="Picture 87" descr="wandtattoo_toilettenmaennchen-3_einzel-web.jpg"/>
          <p:cNvPicPr>
            <a:picLocks noChangeAspect="1"/>
          </p:cNvPicPr>
          <p:nvPr/>
        </p:nvPicPr>
        <p:blipFill rotWithShape="1">
          <a:blip r:embed="rId2" cstate="print">
            <a:clrChange>
              <a:clrFrom>
                <a:srgbClr val="FFFFFF"/>
              </a:clrFrom>
              <a:clrTo>
                <a:srgbClr val="FFFFFF">
                  <a:alpha val="0"/>
                </a:srgbClr>
              </a:clrTo>
            </a:clrChange>
          </a:blip>
          <a:srcRect l="48312" t="-1" r="1363" b="2991"/>
          <a:stretch/>
        </p:blipFill>
        <p:spPr>
          <a:xfrm>
            <a:off x="2313913" y="3116301"/>
            <a:ext cx="626845" cy="716362"/>
          </a:xfrm>
          <a:prstGeom prst="rect">
            <a:avLst/>
          </a:prstGeom>
        </p:spPr>
      </p:pic>
      <p:pic>
        <p:nvPicPr>
          <p:cNvPr id="89" name="Picture 8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2333692" y="4867748"/>
            <a:ext cx="381000" cy="719667"/>
          </a:xfrm>
          <a:prstGeom prst="rect">
            <a:avLst/>
          </a:prstGeom>
        </p:spPr>
      </p:pic>
      <p:pic>
        <p:nvPicPr>
          <p:cNvPr id="91" name="Picture 9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253962" y="5584363"/>
            <a:ext cx="381000" cy="719667"/>
          </a:xfrm>
          <a:prstGeom prst="rect">
            <a:avLst/>
          </a:prstGeom>
        </p:spPr>
      </p:pic>
      <p:pic>
        <p:nvPicPr>
          <p:cNvPr id="92" name="Picture 9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95692" y="4886459"/>
            <a:ext cx="381000" cy="719667"/>
          </a:xfrm>
          <a:prstGeom prst="rect">
            <a:avLst/>
          </a:prstGeom>
        </p:spPr>
      </p:pic>
      <p:cxnSp>
        <p:nvCxnSpPr>
          <p:cNvPr id="3" name="Straight Connector 2"/>
          <p:cNvCxnSpPr/>
          <p:nvPr/>
        </p:nvCxnSpPr>
        <p:spPr>
          <a:xfrm>
            <a:off x="6739121" y="3162665"/>
            <a:ext cx="12879" cy="278153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33" descr="wandtattoo_toilettenmaennchen-3_einzel-web.jpg">
            <a:extLst>
              <a:ext uri="{FF2B5EF4-FFF2-40B4-BE49-F238E27FC236}">
                <a16:creationId xmlns:a16="http://schemas.microsoft.com/office/drawing/2014/main" id="{3E4BF8D1-01E6-4EAC-9092-8BB8CA0493C9}"/>
              </a:ext>
            </a:extLst>
          </p:cNvPr>
          <p:cNvPicPr>
            <a:picLocks noChangeAspect="1"/>
          </p:cNvPicPr>
          <p:nvPr/>
        </p:nvPicPr>
        <p:blipFill rotWithShape="1">
          <a:blip r:embed="rId2" cstate="print">
            <a:clrChange>
              <a:clrFrom>
                <a:srgbClr val="FFFFFF"/>
              </a:clrFrom>
              <a:clrTo>
                <a:srgbClr val="FFFFFF">
                  <a:alpha val="0"/>
                </a:srgbClr>
              </a:clrTo>
            </a:clrChange>
          </a:blip>
          <a:srcRect l="49186" t="2809" r="527" b="6941"/>
          <a:stretch/>
        </p:blipFill>
        <p:spPr>
          <a:xfrm>
            <a:off x="1832020" y="3850843"/>
            <a:ext cx="626364" cy="666427"/>
          </a:xfrm>
          <a:prstGeom prst="rect">
            <a:avLst/>
          </a:prstGeom>
        </p:spPr>
      </p:pic>
      <p:pic>
        <p:nvPicPr>
          <p:cNvPr id="35" name="Picture 34" descr="wandtattoo_toilettenmaennchen-3_einzel-web.jpg">
            <a:extLst>
              <a:ext uri="{FF2B5EF4-FFF2-40B4-BE49-F238E27FC236}">
                <a16:creationId xmlns:a16="http://schemas.microsoft.com/office/drawing/2014/main" id="{6DF30CB4-BE67-49E6-B5F2-2AAA99010F84}"/>
              </a:ext>
            </a:extLst>
          </p:cNvPr>
          <p:cNvPicPr>
            <a:picLocks noChangeAspect="1"/>
          </p:cNvPicPr>
          <p:nvPr/>
        </p:nvPicPr>
        <p:blipFill rotWithShape="1">
          <a:blip r:embed="rId2" cstate="print">
            <a:clrChange>
              <a:clrFrom>
                <a:srgbClr val="FFFFFF"/>
              </a:clrFrom>
              <a:clrTo>
                <a:srgbClr val="FFFFFF">
                  <a:alpha val="0"/>
                </a:srgbClr>
              </a:clrTo>
            </a:clrChange>
          </a:blip>
          <a:srcRect l="49186" t="2809" r="527" b="6941"/>
          <a:stretch/>
        </p:blipFill>
        <p:spPr>
          <a:xfrm>
            <a:off x="2343793" y="3843070"/>
            <a:ext cx="626364" cy="666427"/>
          </a:xfrm>
          <a:prstGeom prst="rect">
            <a:avLst/>
          </a:prstGeom>
        </p:spPr>
      </p:pic>
      <p:pic>
        <p:nvPicPr>
          <p:cNvPr id="37" name="Picture 36" descr="wandtattoo_toilettenmaennchen-3_einzel-web.jpg">
            <a:extLst>
              <a:ext uri="{FF2B5EF4-FFF2-40B4-BE49-F238E27FC236}">
                <a16:creationId xmlns:a16="http://schemas.microsoft.com/office/drawing/2014/main" id="{628CC0B9-B210-4606-9196-0EB4B0801858}"/>
              </a:ext>
            </a:extLst>
          </p:cNvPr>
          <p:cNvPicPr>
            <a:picLocks noChangeAspect="1"/>
          </p:cNvPicPr>
          <p:nvPr/>
        </p:nvPicPr>
        <p:blipFill rotWithShape="1">
          <a:blip r:embed="rId2" cstate="print">
            <a:clrChange>
              <a:clrFrom>
                <a:srgbClr val="FFFFFF"/>
              </a:clrFrom>
              <a:clrTo>
                <a:srgbClr val="FFFFFF">
                  <a:alpha val="0"/>
                </a:srgbClr>
              </a:clrTo>
            </a:clrChange>
          </a:blip>
          <a:srcRect l="49186" t="2809" r="527" b="6941"/>
          <a:stretch/>
        </p:blipFill>
        <p:spPr>
          <a:xfrm>
            <a:off x="3669040" y="3899289"/>
            <a:ext cx="626364" cy="666427"/>
          </a:xfrm>
          <a:prstGeom prst="rect">
            <a:avLst/>
          </a:prstGeom>
        </p:spPr>
      </p:pic>
      <p:pic>
        <p:nvPicPr>
          <p:cNvPr id="56" name="Picture 55" descr="wandtattoo_toilettenmaennchen-3_einzel-web.jpg">
            <a:extLst>
              <a:ext uri="{FF2B5EF4-FFF2-40B4-BE49-F238E27FC236}">
                <a16:creationId xmlns:a16="http://schemas.microsoft.com/office/drawing/2014/main" id="{BC7F39A7-23AA-46ED-942C-958E0F09DFCF}"/>
              </a:ext>
            </a:extLst>
          </p:cNvPr>
          <p:cNvPicPr>
            <a:picLocks noChangeAspect="1"/>
          </p:cNvPicPr>
          <p:nvPr/>
        </p:nvPicPr>
        <p:blipFill rotWithShape="1">
          <a:blip r:embed="rId2" cstate="print">
            <a:clrChange>
              <a:clrFrom>
                <a:srgbClr val="FFFFFF"/>
              </a:clrFrom>
              <a:clrTo>
                <a:srgbClr val="FFFFFF">
                  <a:alpha val="0"/>
                </a:srgbClr>
              </a:clrTo>
            </a:clrChange>
          </a:blip>
          <a:srcRect l="49186" t="2809" r="527" b="6941"/>
          <a:stretch/>
        </p:blipFill>
        <p:spPr>
          <a:xfrm>
            <a:off x="4177337" y="3850844"/>
            <a:ext cx="626364" cy="666427"/>
          </a:xfrm>
          <a:prstGeom prst="rect">
            <a:avLst/>
          </a:prstGeom>
        </p:spPr>
      </p:pic>
      <p:pic>
        <p:nvPicPr>
          <p:cNvPr id="57" name="Picture 56" descr="wandtattoo_toilettenmaennchen-3_einzel-web.jpg">
            <a:extLst>
              <a:ext uri="{FF2B5EF4-FFF2-40B4-BE49-F238E27FC236}">
                <a16:creationId xmlns:a16="http://schemas.microsoft.com/office/drawing/2014/main" id="{06EB745B-42C0-4C48-8002-022C559913E7}"/>
              </a:ext>
            </a:extLst>
          </p:cNvPr>
          <p:cNvPicPr>
            <a:picLocks noChangeAspect="1"/>
          </p:cNvPicPr>
          <p:nvPr/>
        </p:nvPicPr>
        <p:blipFill rotWithShape="1">
          <a:blip r:embed="rId2" cstate="print">
            <a:clrChange>
              <a:clrFrom>
                <a:srgbClr val="FFFFFF"/>
              </a:clrFrom>
              <a:clrTo>
                <a:srgbClr val="FFFFFF">
                  <a:alpha val="0"/>
                </a:srgbClr>
              </a:clrTo>
            </a:clrChange>
          </a:blip>
          <a:srcRect l="49186" t="2809" r="527" b="6941"/>
          <a:stretch/>
        </p:blipFill>
        <p:spPr>
          <a:xfrm>
            <a:off x="4758111" y="3144507"/>
            <a:ext cx="626364" cy="666427"/>
          </a:xfrm>
          <a:prstGeom prst="rect">
            <a:avLst/>
          </a:prstGeom>
        </p:spPr>
      </p:pic>
      <p:pic>
        <p:nvPicPr>
          <p:cNvPr id="58" name="Picture 57" descr="wandtattoo_toilettenmaennchen-3_einzel-web.jpg">
            <a:extLst>
              <a:ext uri="{FF2B5EF4-FFF2-40B4-BE49-F238E27FC236}">
                <a16:creationId xmlns:a16="http://schemas.microsoft.com/office/drawing/2014/main" id="{5639E2C5-EA52-4649-8709-2C616AFE88E3}"/>
              </a:ext>
            </a:extLst>
          </p:cNvPr>
          <p:cNvPicPr>
            <a:picLocks noChangeAspect="1"/>
          </p:cNvPicPr>
          <p:nvPr/>
        </p:nvPicPr>
        <p:blipFill rotWithShape="1">
          <a:blip r:embed="rId2" cstate="print">
            <a:clrChange>
              <a:clrFrom>
                <a:srgbClr val="FFFFFF"/>
              </a:clrFrom>
              <a:clrTo>
                <a:srgbClr val="FFFFFF">
                  <a:alpha val="0"/>
                </a:srgbClr>
              </a:clrTo>
            </a:clrChange>
          </a:blip>
          <a:srcRect l="49186" t="2809" r="527" b="6941"/>
          <a:stretch/>
        </p:blipFill>
        <p:spPr>
          <a:xfrm>
            <a:off x="4744720" y="3847250"/>
            <a:ext cx="626364" cy="666427"/>
          </a:xfrm>
          <a:prstGeom prst="rect">
            <a:avLst/>
          </a:prstGeom>
        </p:spPr>
      </p:pic>
      <p:pic>
        <p:nvPicPr>
          <p:cNvPr id="59" name="Picture 58" descr="wandtattoo_toilettenmaennchen-3_einzel-web.jpg">
            <a:extLst>
              <a:ext uri="{FF2B5EF4-FFF2-40B4-BE49-F238E27FC236}">
                <a16:creationId xmlns:a16="http://schemas.microsoft.com/office/drawing/2014/main" id="{05F66F3A-F4D2-449E-A245-6E45B4C654D2}"/>
              </a:ext>
            </a:extLst>
          </p:cNvPr>
          <p:cNvPicPr>
            <a:picLocks noChangeAspect="1"/>
          </p:cNvPicPr>
          <p:nvPr/>
        </p:nvPicPr>
        <p:blipFill rotWithShape="1">
          <a:blip r:embed="rId2" cstate="print">
            <a:clrChange>
              <a:clrFrom>
                <a:srgbClr val="FFFFFF"/>
              </a:clrFrom>
              <a:clrTo>
                <a:srgbClr val="FFFFFF">
                  <a:alpha val="0"/>
                </a:srgbClr>
              </a:clrTo>
            </a:clrChange>
          </a:blip>
          <a:srcRect l="49186" t="2809" r="527" b="6941"/>
          <a:stretch/>
        </p:blipFill>
        <p:spPr>
          <a:xfrm>
            <a:off x="5194036" y="3863225"/>
            <a:ext cx="626364" cy="666427"/>
          </a:xfrm>
          <a:prstGeom prst="rect">
            <a:avLst/>
          </a:prstGeom>
        </p:spPr>
      </p:pic>
      <p:pic>
        <p:nvPicPr>
          <p:cNvPr id="60" name="Picture 59" descr="wandtattoo_toilettenmaennchen-3_einzel-web.jpg">
            <a:extLst>
              <a:ext uri="{FF2B5EF4-FFF2-40B4-BE49-F238E27FC236}">
                <a16:creationId xmlns:a16="http://schemas.microsoft.com/office/drawing/2014/main" id="{E306BAC9-C9F8-4F00-AEBD-6C6F45D88676}"/>
              </a:ext>
            </a:extLst>
          </p:cNvPr>
          <p:cNvPicPr>
            <a:picLocks noChangeAspect="1"/>
          </p:cNvPicPr>
          <p:nvPr/>
        </p:nvPicPr>
        <p:blipFill rotWithShape="1">
          <a:blip r:embed="rId2" cstate="print">
            <a:clrChange>
              <a:clrFrom>
                <a:srgbClr val="FFFFFF"/>
              </a:clrFrom>
              <a:clrTo>
                <a:srgbClr val="FFFFFF">
                  <a:alpha val="0"/>
                </a:srgbClr>
              </a:clrTo>
            </a:clrChange>
          </a:blip>
          <a:srcRect l="49186" t="2809" r="527" b="6941"/>
          <a:stretch/>
        </p:blipFill>
        <p:spPr>
          <a:xfrm>
            <a:off x="5212335" y="3162665"/>
            <a:ext cx="626364" cy="666427"/>
          </a:xfrm>
          <a:prstGeom prst="rect">
            <a:avLst/>
          </a:prstGeom>
        </p:spPr>
      </p:pic>
      <p:sp>
        <p:nvSpPr>
          <p:cNvPr id="2" name="TextBox 1">
            <a:extLst>
              <a:ext uri="{FF2B5EF4-FFF2-40B4-BE49-F238E27FC236}">
                <a16:creationId xmlns:a16="http://schemas.microsoft.com/office/drawing/2014/main" id="{84C2E4A4-C241-4692-975A-FAD83E136B11}"/>
              </a:ext>
            </a:extLst>
          </p:cNvPr>
          <p:cNvSpPr txBox="1"/>
          <p:nvPr/>
        </p:nvSpPr>
        <p:spPr>
          <a:xfrm>
            <a:off x="269288" y="3286125"/>
            <a:ext cx="1372399" cy="646331"/>
          </a:xfrm>
          <a:prstGeom prst="rect">
            <a:avLst/>
          </a:prstGeom>
          <a:noFill/>
        </p:spPr>
        <p:txBody>
          <a:bodyPr wrap="square" rtlCol="0">
            <a:spAutoFit/>
          </a:bodyPr>
          <a:lstStyle/>
          <a:p>
            <a:pPr algn="ctr"/>
            <a:r>
              <a:rPr lang="en-US" b="1" dirty="0">
                <a:solidFill>
                  <a:srgbClr val="002060"/>
                </a:solidFill>
                <a:effectLst>
                  <a:outerShdw blurRad="38100" dist="38100" dir="2700000" algn="tl">
                    <a:srgbClr val="000000">
                      <a:alpha val="43137"/>
                    </a:srgbClr>
                  </a:outerShdw>
                </a:effectLst>
              </a:rPr>
              <a:t>Female (Stratum 1) </a:t>
            </a:r>
          </a:p>
        </p:txBody>
      </p:sp>
      <p:sp>
        <p:nvSpPr>
          <p:cNvPr id="61" name="TextBox 60">
            <a:extLst>
              <a:ext uri="{FF2B5EF4-FFF2-40B4-BE49-F238E27FC236}">
                <a16:creationId xmlns:a16="http://schemas.microsoft.com/office/drawing/2014/main" id="{6B11D8E1-711E-45C7-BB8D-7437CAF933D5}"/>
              </a:ext>
            </a:extLst>
          </p:cNvPr>
          <p:cNvSpPr txBox="1"/>
          <p:nvPr/>
        </p:nvSpPr>
        <p:spPr>
          <a:xfrm>
            <a:off x="366681" y="5105400"/>
            <a:ext cx="1372399" cy="646331"/>
          </a:xfrm>
          <a:prstGeom prst="rect">
            <a:avLst/>
          </a:prstGeom>
          <a:noFill/>
        </p:spPr>
        <p:txBody>
          <a:bodyPr wrap="square" rtlCol="0">
            <a:spAutoFit/>
          </a:bodyPr>
          <a:lstStyle/>
          <a:p>
            <a:pPr algn="ctr"/>
            <a:r>
              <a:rPr lang="en-US" b="1" dirty="0">
                <a:solidFill>
                  <a:srgbClr val="002060"/>
                </a:solidFill>
                <a:effectLst>
                  <a:outerShdw blurRad="38100" dist="38100" dir="2700000" algn="tl">
                    <a:srgbClr val="000000">
                      <a:alpha val="43137"/>
                    </a:srgbClr>
                  </a:outerShdw>
                </a:effectLst>
              </a:rPr>
              <a:t>Male (Stratum 2) </a:t>
            </a:r>
          </a:p>
        </p:txBody>
      </p:sp>
      <p:cxnSp>
        <p:nvCxnSpPr>
          <p:cNvPr id="5" name="Straight Connector 4">
            <a:extLst>
              <a:ext uri="{FF2B5EF4-FFF2-40B4-BE49-F238E27FC236}">
                <a16:creationId xmlns:a16="http://schemas.microsoft.com/office/drawing/2014/main" id="{6185F5B8-9E62-4CF9-BC09-08CCF9EAA2DE}"/>
              </a:ext>
            </a:extLst>
          </p:cNvPr>
          <p:cNvCxnSpPr/>
          <p:nvPr/>
        </p:nvCxnSpPr>
        <p:spPr>
          <a:xfrm>
            <a:off x="828675" y="4724400"/>
            <a:ext cx="5280256" cy="0"/>
          </a:xfrm>
          <a:prstGeom prst="line">
            <a:avLst/>
          </a:prstGeom>
          <a:ln w="7620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39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4.79167E-6 -1.48148E-6 L 0.45066 0.07338 " pathEditMode="relative" rAng="0" ptsTypes="AA">
                                      <p:cBhvr>
                                        <p:cTn id="9" dur="1000" fill="hold"/>
                                        <p:tgtEl>
                                          <p:spTgt spid="88"/>
                                        </p:tgtEl>
                                        <p:attrNameLst>
                                          <p:attrName>ppt_x</p:attrName>
                                          <p:attrName>ppt_y</p:attrName>
                                        </p:attrNameLst>
                                      </p:cBhvr>
                                      <p:rCtr x="22526" y="3657"/>
                                    </p:animMotion>
                                  </p:childTnLst>
                                </p:cTn>
                              </p:par>
                              <p:par>
                                <p:cTn id="10" presetID="56" presetClass="path" presetSubtype="0" accel="50000" decel="50000" fill="hold" nodeType="withEffect">
                                  <p:stCondLst>
                                    <p:cond delay="0"/>
                                  </p:stCondLst>
                                  <p:childTnLst>
                                    <p:animMotion origin="layout" path="M -2.29167E-6 -4.07407E-6 L 0.44232 -0.10023 " pathEditMode="relative" rAng="0" ptsTypes="AA">
                                      <p:cBhvr>
                                        <p:cTn id="11" dur="1000" fill="hold"/>
                                        <p:tgtEl>
                                          <p:spTgt spid="45"/>
                                        </p:tgtEl>
                                        <p:attrNameLst>
                                          <p:attrName>ppt_x</p:attrName>
                                          <p:attrName>ppt_y</p:attrName>
                                        </p:attrNameLst>
                                      </p:cBhvr>
                                      <p:rCtr x="22109" y="-5023"/>
                                    </p:animMotion>
                                  </p:childTnLst>
                                </p:cTn>
                              </p:par>
                              <p:par>
                                <p:cTn id="12" presetID="49" presetClass="path" presetSubtype="0" accel="50000" decel="50000" fill="hold" nodeType="withEffect">
                                  <p:stCondLst>
                                    <p:cond delay="0"/>
                                  </p:stCondLst>
                                  <p:childTnLst>
                                    <p:animMotion origin="layout" path="M -3.75E-6 0 L 0.43802 -0.05185 " pathEditMode="relative" rAng="0" ptsTypes="AA">
                                      <p:cBhvr>
                                        <p:cTn id="13" dur="1000" fill="hold"/>
                                        <p:tgtEl>
                                          <p:spTgt spid="41"/>
                                        </p:tgtEl>
                                        <p:attrNameLst>
                                          <p:attrName>ppt_x</p:attrName>
                                          <p:attrName>ppt_y</p:attrName>
                                        </p:attrNameLst>
                                      </p:cBhvr>
                                      <p:rCtr x="21901" y="-2593"/>
                                    </p:animMotion>
                                  </p:childTnLst>
                                </p:cTn>
                              </p:par>
                              <p:par>
                                <p:cTn id="14" presetID="49" presetClass="path" presetSubtype="0" accel="50000" decel="50000" fill="hold" nodeType="withEffect">
                                  <p:stCondLst>
                                    <p:cond delay="0"/>
                                  </p:stCondLst>
                                  <p:childTnLst>
                                    <p:animMotion origin="layout" path="M 2.08333E-7 0.00926 L 0.43659 -0.19977 " pathEditMode="relative" rAng="0" ptsTypes="AA">
                                      <p:cBhvr>
                                        <p:cTn id="15" dur="1000" fill="hold"/>
                                        <p:tgtEl>
                                          <p:spTgt spid="54"/>
                                        </p:tgtEl>
                                        <p:attrNameLst>
                                          <p:attrName>ppt_x</p:attrName>
                                          <p:attrName>ppt_y</p:attrName>
                                        </p:attrNameLst>
                                      </p:cBhvr>
                                      <p:rCtr x="21823" y="-10463"/>
                                    </p:animMotion>
                                  </p:childTnLst>
                                </p:cTn>
                              </p:par>
                              <p:par>
                                <p:cTn id="16" presetID="49" presetClass="path" presetSubtype="0" accel="50000" decel="50000" fill="hold" nodeType="withEffect">
                                  <p:stCondLst>
                                    <p:cond delay="0"/>
                                  </p:stCondLst>
                                  <p:childTnLst>
                                    <p:animMotion origin="layout" path="M -1.45833E-6 1.48148E-6 L 0.4444 0.0831 " pathEditMode="relative" rAng="0" ptsTypes="AA">
                                      <p:cBhvr>
                                        <p:cTn id="17" dur="1000" fill="hold"/>
                                        <p:tgtEl>
                                          <p:spTgt spid="43"/>
                                        </p:tgtEl>
                                        <p:attrNameLst>
                                          <p:attrName>ppt_x</p:attrName>
                                          <p:attrName>ppt_y</p:attrName>
                                        </p:attrNameLst>
                                      </p:cBhvr>
                                      <p:rCtr x="22214" y="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4013" y="501391"/>
            <a:ext cx="11152880" cy="2438400"/>
          </a:xfrm>
          <a:prstGeom prst="rect">
            <a:avLst/>
          </a:prstGeom>
          <a:noFill/>
        </p:spPr>
        <p:txBody>
          <a:bodyPr vert="horz" lIns="91440" tIns="45720" rIns="91440" bIns="45720" rtlCol="0" anchor="ctr">
            <a:noAutofit/>
          </a:bodyPr>
          <a:lstStyle/>
          <a:p>
            <a:pPr lvl="0">
              <a:spcBef>
                <a:spcPct val="0"/>
              </a:spcBef>
              <a:buFont typeface="Wingdings" pitchFamily="2" charset="2"/>
              <a:buChar char="Ø"/>
            </a:pPr>
            <a:r>
              <a:rPr lang="en-US" sz="3200" b="1" dirty="0">
                <a:solidFill>
                  <a:srgbClr val="002060"/>
                </a:solidFill>
                <a:latin typeface="Times New Roman" pitchFamily="18" charset="0"/>
                <a:ea typeface="+mj-ea"/>
                <a:cs typeface="Calibri"/>
              </a:rPr>
              <a:t> </a:t>
            </a:r>
            <a:r>
              <a:rPr lang="en-US" sz="3200" b="1" dirty="0">
                <a:solidFill>
                  <a:srgbClr val="FF0000"/>
                </a:solidFill>
                <a:latin typeface="Times New Roman" pitchFamily="18" charset="0"/>
                <a:ea typeface="+mj-ea"/>
                <a:cs typeface="Calibri"/>
              </a:rPr>
              <a:t>Cluster </a:t>
            </a:r>
            <a:r>
              <a:rPr lang="en-US" sz="3200" b="1" dirty="0">
                <a:solidFill>
                  <a:srgbClr val="002060"/>
                </a:solidFill>
                <a:latin typeface="Times New Roman" pitchFamily="18" charset="0"/>
                <a:ea typeface="+mj-ea"/>
                <a:cs typeface="Calibri"/>
              </a:rPr>
              <a:t>Sample (CS):</a:t>
            </a:r>
            <a:r>
              <a:rPr lang="en-US" sz="3200" dirty="0">
                <a:latin typeface="Times New Roman" pitchFamily="18" charset="0"/>
                <a:ea typeface="+mj-ea"/>
                <a:cs typeface="Calibri"/>
              </a:rPr>
              <a:t> a random sample </a:t>
            </a:r>
            <a:r>
              <a:rPr lang="en-US" sz="3200" dirty="0">
                <a:solidFill>
                  <a:srgbClr val="002060"/>
                </a:solidFill>
                <a:latin typeface="Times New Roman" pitchFamily="18" charset="0"/>
                <a:ea typeface="+mj-ea"/>
                <a:cs typeface="Calibri"/>
              </a:rPr>
              <a:t>of sections of the population of which all members are included in the sample.</a:t>
            </a:r>
            <a:endParaRPr lang="en-US" sz="3200" dirty="0">
              <a:solidFill>
                <a:srgbClr val="002060"/>
              </a:solidFill>
              <a:latin typeface="Times New Roman" pitchFamily="18" charset="0"/>
              <a:ea typeface="+mj-ea"/>
              <a:cs typeface="Times New Roman" pitchFamily="18" charset="0"/>
            </a:endParaRPr>
          </a:p>
          <a:p>
            <a:pPr lvl="0">
              <a:spcBef>
                <a:spcPct val="0"/>
              </a:spcBef>
            </a:pPr>
            <a:endParaRPr lang="en-US" sz="3200" dirty="0">
              <a:cs typeface="Calibri"/>
            </a:endParaRPr>
          </a:p>
        </p:txBody>
      </p:sp>
      <p:sp>
        <p:nvSpPr>
          <p:cNvPr id="36" name="TextBox 35"/>
          <p:cNvSpPr txBox="1"/>
          <p:nvPr/>
        </p:nvSpPr>
        <p:spPr>
          <a:xfrm>
            <a:off x="1220720" y="2457059"/>
            <a:ext cx="4864704"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Population divided into 9 sections</a:t>
            </a:r>
          </a:p>
        </p:txBody>
      </p:sp>
      <p:sp>
        <p:nvSpPr>
          <p:cNvPr id="65" name="TextBox 64"/>
          <p:cNvSpPr txBox="1"/>
          <p:nvPr/>
        </p:nvSpPr>
        <p:spPr>
          <a:xfrm>
            <a:off x="6865801" y="2478322"/>
            <a:ext cx="4402093" cy="461665"/>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Cluster Sample of 2 clusters</a:t>
            </a:r>
          </a:p>
        </p:txBody>
      </p:sp>
      <p:cxnSp>
        <p:nvCxnSpPr>
          <p:cNvPr id="3" name="Straight Connector 2"/>
          <p:cNvCxnSpPr/>
          <p:nvPr/>
        </p:nvCxnSpPr>
        <p:spPr>
          <a:xfrm>
            <a:off x="6739121" y="3162665"/>
            <a:ext cx="12879" cy="2781532"/>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E5520A7-91B2-42F0-8088-C05B3EA09734}"/>
              </a:ext>
            </a:extLst>
          </p:cNvPr>
          <p:cNvGrpSpPr/>
          <p:nvPr/>
        </p:nvGrpSpPr>
        <p:grpSpPr>
          <a:xfrm>
            <a:off x="4156777" y="3266541"/>
            <a:ext cx="990629" cy="885825"/>
            <a:chOff x="4156777" y="3266541"/>
            <a:chExt cx="990629" cy="885825"/>
          </a:xfrm>
        </p:grpSpPr>
        <p:pic>
          <p:nvPicPr>
            <p:cNvPr id="39" name="Picture 3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746914" y="3336535"/>
              <a:ext cx="381000" cy="719667"/>
            </a:xfrm>
            <a:prstGeom prst="rect">
              <a:avLst/>
            </a:prstGeom>
          </p:spPr>
        </p:pic>
        <p:pic>
          <p:nvPicPr>
            <p:cNvPr id="47" name="Picture 4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3891" y="3323690"/>
              <a:ext cx="381000" cy="719667"/>
            </a:xfrm>
            <a:prstGeom prst="rect">
              <a:avLst/>
            </a:prstGeom>
          </p:spPr>
        </p:pic>
        <p:pic>
          <p:nvPicPr>
            <p:cNvPr id="50" name="Picture 4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24391" y="3327973"/>
              <a:ext cx="381000" cy="719667"/>
            </a:xfrm>
            <a:prstGeom prst="rect">
              <a:avLst/>
            </a:prstGeom>
          </p:spPr>
        </p:pic>
        <p:pic>
          <p:nvPicPr>
            <p:cNvPr id="94" name="Picture 9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95399" y="3330113"/>
              <a:ext cx="381000" cy="719667"/>
            </a:xfrm>
            <a:prstGeom prst="rect">
              <a:avLst/>
            </a:prstGeom>
          </p:spPr>
        </p:pic>
        <p:sp>
          <p:nvSpPr>
            <p:cNvPr id="25" name="Rectangle 24">
              <a:extLst>
                <a:ext uri="{FF2B5EF4-FFF2-40B4-BE49-F238E27FC236}">
                  <a16:creationId xmlns:a16="http://schemas.microsoft.com/office/drawing/2014/main" id="{2DCF9DCD-EF8C-4D49-B628-673AF99C7EF2}"/>
                </a:ext>
              </a:extLst>
            </p:cNvPr>
            <p:cNvSpPr/>
            <p:nvPr/>
          </p:nvSpPr>
          <p:spPr>
            <a:xfrm>
              <a:off x="4156777" y="3266541"/>
              <a:ext cx="990629" cy="8858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F3049456-FE9C-4B61-8F57-8481ADBEEB69}"/>
              </a:ext>
            </a:extLst>
          </p:cNvPr>
          <p:cNvGrpSpPr/>
          <p:nvPr/>
        </p:nvGrpSpPr>
        <p:grpSpPr>
          <a:xfrm>
            <a:off x="4156777" y="4152366"/>
            <a:ext cx="990629" cy="885825"/>
            <a:chOff x="4156777" y="3266541"/>
            <a:chExt cx="990629" cy="885825"/>
          </a:xfrm>
        </p:grpSpPr>
        <p:pic>
          <p:nvPicPr>
            <p:cNvPr id="78" name="Picture 77" descr="wandtattoo_toilettenmaennchen-3_einzel-web.jpg">
              <a:extLst>
                <a:ext uri="{FF2B5EF4-FFF2-40B4-BE49-F238E27FC236}">
                  <a16:creationId xmlns:a16="http://schemas.microsoft.com/office/drawing/2014/main" id="{2F088B94-526F-43FC-A0BF-53CF7C7E6AD3}"/>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746914" y="3336535"/>
              <a:ext cx="381000" cy="719667"/>
            </a:xfrm>
            <a:prstGeom prst="rect">
              <a:avLst/>
            </a:prstGeom>
          </p:spPr>
        </p:pic>
        <p:pic>
          <p:nvPicPr>
            <p:cNvPr id="79" name="Picture 78" descr="wandtattoo_toilettenmaennchen-3_einzel-web.jpg">
              <a:extLst>
                <a:ext uri="{FF2B5EF4-FFF2-40B4-BE49-F238E27FC236}">
                  <a16:creationId xmlns:a16="http://schemas.microsoft.com/office/drawing/2014/main" id="{7EE6CEAF-9371-47E7-A757-6F0C673D49B5}"/>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3891" y="3323690"/>
              <a:ext cx="381000" cy="719667"/>
            </a:xfrm>
            <a:prstGeom prst="rect">
              <a:avLst/>
            </a:prstGeom>
          </p:spPr>
        </p:pic>
        <p:pic>
          <p:nvPicPr>
            <p:cNvPr id="80" name="Picture 79" descr="wandtattoo_toilettenmaennchen-3_einzel-web.jpg">
              <a:extLst>
                <a:ext uri="{FF2B5EF4-FFF2-40B4-BE49-F238E27FC236}">
                  <a16:creationId xmlns:a16="http://schemas.microsoft.com/office/drawing/2014/main" id="{17105E9B-2842-43F5-80F5-932DC06D3242}"/>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24391" y="3327973"/>
              <a:ext cx="381000" cy="719667"/>
            </a:xfrm>
            <a:prstGeom prst="rect">
              <a:avLst/>
            </a:prstGeom>
          </p:spPr>
        </p:pic>
        <p:pic>
          <p:nvPicPr>
            <p:cNvPr id="81" name="Picture 80" descr="wandtattoo_toilettenmaennchen-3_einzel-web.jpg">
              <a:extLst>
                <a:ext uri="{FF2B5EF4-FFF2-40B4-BE49-F238E27FC236}">
                  <a16:creationId xmlns:a16="http://schemas.microsoft.com/office/drawing/2014/main" id="{FAE39516-593A-46EA-B33D-725AC6A6156E}"/>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95399" y="3330113"/>
              <a:ext cx="381000" cy="719667"/>
            </a:xfrm>
            <a:prstGeom prst="rect">
              <a:avLst/>
            </a:prstGeom>
          </p:spPr>
        </p:pic>
        <p:sp>
          <p:nvSpPr>
            <p:cNvPr id="82" name="Rectangle 81">
              <a:extLst>
                <a:ext uri="{FF2B5EF4-FFF2-40B4-BE49-F238E27FC236}">
                  <a16:creationId xmlns:a16="http://schemas.microsoft.com/office/drawing/2014/main" id="{2F61B502-1D7A-47AF-9D6C-57E72BBAA1A5}"/>
                </a:ext>
              </a:extLst>
            </p:cNvPr>
            <p:cNvSpPr/>
            <p:nvPr/>
          </p:nvSpPr>
          <p:spPr>
            <a:xfrm>
              <a:off x="4156777" y="3266541"/>
              <a:ext cx="990629" cy="8858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FA3FF811-6C7C-405D-B6B6-5D961E762057}"/>
              </a:ext>
            </a:extLst>
          </p:cNvPr>
          <p:cNvGrpSpPr/>
          <p:nvPr/>
        </p:nvGrpSpPr>
        <p:grpSpPr>
          <a:xfrm>
            <a:off x="4156777" y="5038191"/>
            <a:ext cx="990629" cy="885825"/>
            <a:chOff x="4156777" y="3266541"/>
            <a:chExt cx="990629" cy="885825"/>
          </a:xfrm>
        </p:grpSpPr>
        <p:pic>
          <p:nvPicPr>
            <p:cNvPr id="84" name="Picture 83" descr="wandtattoo_toilettenmaennchen-3_einzel-web.jpg">
              <a:extLst>
                <a:ext uri="{FF2B5EF4-FFF2-40B4-BE49-F238E27FC236}">
                  <a16:creationId xmlns:a16="http://schemas.microsoft.com/office/drawing/2014/main" id="{BC863C80-E125-4E9F-8401-A839786F2C6D}"/>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746914" y="3336535"/>
              <a:ext cx="381000" cy="719667"/>
            </a:xfrm>
            <a:prstGeom prst="rect">
              <a:avLst/>
            </a:prstGeom>
          </p:spPr>
        </p:pic>
        <p:pic>
          <p:nvPicPr>
            <p:cNvPr id="85" name="Picture 84" descr="wandtattoo_toilettenmaennchen-3_einzel-web.jpg">
              <a:extLst>
                <a:ext uri="{FF2B5EF4-FFF2-40B4-BE49-F238E27FC236}">
                  <a16:creationId xmlns:a16="http://schemas.microsoft.com/office/drawing/2014/main" id="{176293BC-7FE4-4E7C-8D06-D8873C056056}"/>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3891" y="3323690"/>
              <a:ext cx="381000" cy="719667"/>
            </a:xfrm>
            <a:prstGeom prst="rect">
              <a:avLst/>
            </a:prstGeom>
          </p:spPr>
        </p:pic>
        <p:pic>
          <p:nvPicPr>
            <p:cNvPr id="87" name="Picture 86" descr="wandtattoo_toilettenmaennchen-3_einzel-web.jpg">
              <a:extLst>
                <a:ext uri="{FF2B5EF4-FFF2-40B4-BE49-F238E27FC236}">
                  <a16:creationId xmlns:a16="http://schemas.microsoft.com/office/drawing/2014/main" id="{F7497C8E-D940-47D6-B0C9-BC01B07B4DC9}"/>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24391" y="3327973"/>
              <a:ext cx="381000" cy="719667"/>
            </a:xfrm>
            <a:prstGeom prst="rect">
              <a:avLst/>
            </a:prstGeom>
          </p:spPr>
        </p:pic>
        <p:pic>
          <p:nvPicPr>
            <p:cNvPr id="90" name="Picture 89" descr="wandtattoo_toilettenmaennchen-3_einzel-web.jpg">
              <a:extLst>
                <a:ext uri="{FF2B5EF4-FFF2-40B4-BE49-F238E27FC236}">
                  <a16:creationId xmlns:a16="http://schemas.microsoft.com/office/drawing/2014/main" id="{25B0F1A4-46DE-4CFA-9593-604E482B30E1}"/>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95399" y="3330113"/>
              <a:ext cx="381000" cy="719667"/>
            </a:xfrm>
            <a:prstGeom prst="rect">
              <a:avLst/>
            </a:prstGeom>
          </p:spPr>
        </p:pic>
        <p:sp>
          <p:nvSpPr>
            <p:cNvPr id="91" name="Rectangle 90">
              <a:extLst>
                <a:ext uri="{FF2B5EF4-FFF2-40B4-BE49-F238E27FC236}">
                  <a16:creationId xmlns:a16="http://schemas.microsoft.com/office/drawing/2014/main" id="{1024C086-738E-4F0B-9FEE-82A634CB82D8}"/>
                </a:ext>
              </a:extLst>
            </p:cNvPr>
            <p:cNvSpPr/>
            <p:nvPr/>
          </p:nvSpPr>
          <p:spPr>
            <a:xfrm>
              <a:off x="4156777" y="3266541"/>
              <a:ext cx="990629" cy="8858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CA81794D-C12D-4A0E-B3E8-E5601CDA14B7}"/>
              </a:ext>
            </a:extLst>
          </p:cNvPr>
          <p:cNvGrpSpPr/>
          <p:nvPr/>
        </p:nvGrpSpPr>
        <p:grpSpPr>
          <a:xfrm>
            <a:off x="3157758" y="4152366"/>
            <a:ext cx="990629" cy="885825"/>
            <a:chOff x="4156777" y="3266541"/>
            <a:chExt cx="990629" cy="885825"/>
          </a:xfrm>
        </p:grpSpPr>
        <p:pic>
          <p:nvPicPr>
            <p:cNvPr id="93" name="Picture 92" descr="wandtattoo_toilettenmaennchen-3_einzel-web.jpg">
              <a:extLst>
                <a:ext uri="{FF2B5EF4-FFF2-40B4-BE49-F238E27FC236}">
                  <a16:creationId xmlns:a16="http://schemas.microsoft.com/office/drawing/2014/main" id="{056E2BE7-49B1-4D21-A2FE-6B30DCCF95F5}"/>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746914" y="3336535"/>
              <a:ext cx="381000" cy="719667"/>
            </a:xfrm>
            <a:prstGeom prst="rect">
              <a:avLst/>
            </a:prstGeom>
          </p:spPr>
        </p:pic>
        <p:pic>
          <p:nvPicPr>
            <p:cNvPr id="95" name="Picture 94" descr="wandtattoo_toilettenmaennchen-3_einzel-web.jpg">
              <a:extLst>
                <a:ext uri="{FF2B5EF4-FFF2-40B4-BE49-F238E27FC236}">
                  <a16:creationId xmlns:a16="http://schemas.microsoft.com/office/drawing/2014/main" id="{9CB80AC6-1C22-4766-B580-21CD61B72F93}"/>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3891" y="3323690"/>
              <a:ext cx="381000" cy="719667"/>
            </a:xfrm>
            <a:prstGeom prst="rect">
              <a:avLst/>
            </a:prstGeom>
          </p:spPr>
        </p:pic>
        <p:pic>
          <p:nvPicPr>
            <p:cNvPr id="96" name="Picture 95" descr="wandtattoo_toilettenmaennchen-3_einzel-web.jpg">
              <a:extLst>
                <a:ext uri="{FF2B5EF4-FFF2-40B4-BE49-F238E27FC236}">
                  <a16:creationId xmlns:a16="http://schemas.microsoft.com/office/drawing/2014/main" id="{15548BDE-9D0D-4D5F-A117-CE9ADE187CB7}"/>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24391" y="3327973"/>
              <a:ext cx="381000" cy="719667"/>
            </a:xfrm>
            <a:prstGeom prst="rect">
              <a:avLst/>
            </a:prstGeom>
          </p:spPr>
        </p:pic>
        <p:pic>
          <p:nvPicPr>
            <p:cNvPr id="97" name="Picture 96" descr="wandtattoo_toilettenmaennchen-3_einzel-web.jpg">
              <a:extLst>
                <a:ext uri="{FF2B5EF4-FFF2-40B4-BE49-F238E27FC236}">
                  <a16:creationId xmlns:a16="http://schemas.microsoft.com/office/drawing/2014/main" id="{4D22D672-5C9F-45CB-9BF6-A8148140A9A8}"/>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95399" y="3330113"/>
              <a:ext cx="381000" cy="719667"/>
            </a:xfrm>
            <a:prstGeom prst="rect">
              <a:avLst/>
            </a:prstGeom>
          </p:spPr>
        </p:pic>
        <p:sp>
          <p:nvSpPr>
            <p:cNvPr id="98" name="Rectangle 97">
              <a:extLst>
                <a:ext uri="{FF2B5EF4-FFF2-40B4-BE49-F238E27FC236}">
                  <a16:creationId xmlns:a16="http://schemas.microsoft.com/office/drawing/2014/main" id="{CF959B65-D2A0-4BCB-B8E0-60F099AF965C}"/>
                </a:ext>
              </a:extLst>
            </p:cNvPr>
            <p:cNvSpPr/>
            <p:nvPr/>
          </p:nvSpPr>
          <p:spPr>
            <a:xfrm>
              <a:off x="4156777" y="3266541"/>
              <a:ext cx="990629" cy="8858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D218D917-2AA0-4F5A-B968-58ABB690F187}"/>
              </a:ext>
            </a:extLst>
          </p:cNvPr>
          <p:cNvGrpSpPr/>
          <p:nvPr/>
        </p:nvGrpSpPr>
        <p:grpSpPr>
          <a:xfrm>
            <a:off x="3160385" y="5038190"/>
            <a:ext cx="990629" cy="885825"/>
            <a:chOff x="4156777" y="3266541"/>
            <a:chExt cx="990629" cy="885825"/>
          </a:xfrm>
        </p:grpSpPr>
        <p:pic>
          <p:nvPicPr>
            <p:cNvPr id="100" name="Picture 99" descr="wandtattoo_toilettenmaennchen-3_einzel-web.jpg">
              <a:extLst>
                <a:ext uri="{FF2B5EF4-FFF2-40B4-BE49-F238E27FC236}">
                  <a16:creationId xmlns:a16="http://schemas.microsoft.com/office/drawing/2014/main" id="{493FDC4D-D252-4D73-B979-64B669DF3A05}"/>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746914" y="3336535"/>
              <a:ext cx="381000" cy="719667"/>
            </a:xfrm>
            <a:prstGeom prst="rect">
              <a:avLst/>
            </a:prstGeom>
          </p:spPr>
        </p:pic>
        <p:pic>
          <p:nvPicPr>
            <p:cNvPr id="101" name="Picture 100" descr="wandtattoo_toilettenmaennchen-3_einzel-web.jpg">
              <a:extLst>
                <a:ext uri="{FF2B5EF4-FFF2-40B4-BE49-F238E27FC236}">
                  <a16:creationId xmlns:a16="http://schemas.microsoft.com/office/drawing/2014/main" id="{FC598544-9117-4E9D-8850-0EF4151AAE91}"/>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3891" y="3323690"/>
              <a:ext cx="381000" cy="719667"/>
            </a:xfrm>
            <a:prstGeom prst="rect">
              <a:avLst/>
            </a:prstGeom>
          </p:spPr>
        </p:pic>
        <p:pic>
          <p:nvPicPr>
            <p:cNvPr id="102" name="Picture 101" descr="wandtattoo_toilettenmaennchen-3_einzel-web.jpg">
              <a:extLst>
                <a:ext uri="{FF2B5EF4-FFF2-40B4-BE49-F238E27FC236}">
                  <a16:creationId xmlns:a16="http://schemas.microsoft.com/office/drawing/2014/main" id="{2DFAE184-9E4F-4609-944B-85D45C8E79BB}"/>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24391" y="3327973"/>
              <a:ext cx="381000" cy="719667"/>
            </a:xfrm>
            <a:prstGeom prst="rect">
              <a:avLst/>
            </a:prstGeom>
          </p:spPr>
        </p:pic>
        <p:pic>
          <p:nvPicPr>
            <p:cNvPr id="103" name="Picture 102" descr="wandtattoo_toilettenmaennchen-3_einzel-web.jpg">
              <a:extLst>
                <a:ext uri="{FF2B5EF4-FFF2-40B4-BE49-F238E27FC236}">
                  <a16:creationId xmlns:a16="http://schemas.microsoft.com/office/drawing/2014/main" id="{84F74354-1536-4D9D-BDEE-B645CA01F491}"/>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95399" y="3330113"/>
              <a:ext cx="381000" cy="719667"/>
            </a:xfrm>
            <a:prstGeom prst="rect">
              <a:avLst/>
            </a:prstGeom>
          </p:spPr>
        </p:pic>
        <p:sp>
          <p:nvSpPr>
            <p:cNvPr id="104" name="Rectangle 103">
              <a:extLst>
                <a:ext uri="{FF2B5EF4-FFF2-40B4-BE49-F238E27FC236}">
                  <a16:creationId xmlns:a16="http://schemas.microsoft.com/office/drawing/2014/main" id="{417D8DF1-54DE-44EF-8422-CEECDB9D6F66}"/>
                </a:ext>
              </a:extLst>
            </p:cNvPr>
            <p:cNvSpPr/>
            <p:nvPr/>
          </p:nvSpPr>
          <p:spPr>
            <a:xfrm>
              <a:off x="4156777" y="3266541"/>
              <a:ext cx="990629" cy="8858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DFFF1A73-1F10-4F34-8FD4-57FEE7614135}"/>
              </a:ext>
            </a:extLst>
          </p:cNvPr>
          <p:cNvGrpSpPr/>
          <p:nvPr/>
        </p:nvGrpSpPr>
        <p:grpSpPr>
          <a:xfrm>
            <a:off x="2168442" y="5043149"/>
            <a:ext cx="990629" cy="885825"/>
            <a:chOff x="4156777" y="3266541"/>
            <a:chExt cx="990629" cy="885825"/>
          </a:xfrm>
        </p:grpSpPr>
        <p:pic>
          <p:nvPicPr>
            <p:cNvPr id="106" name="Picture 105" descr="wandtattoo_toilettenmaennchen-3_einzel-web.jpg">
              <a:extLst>
                <a:ext uri="{FF2B5EF4-FFF2-40B4-BE49-F238E27FC236}">
                  <a16:creationId xmlns:a16="http://schemas.microsoft.com/office/drawing/2014/main" id="{FD41A724-DC30-4B21-9587-B911C42D33A7}"/>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746914" y="3336535"/>
              <a:ext cx="381000" cy="719667"/>
            </a:xfrm>
            <a:prstGeom prst="rect">
              <a:avLst/>
            </a:prstGeom>
          </p:spPr>
        </p:pic>
        <p:pic>
          <p:nvPicPr>
            <p:cNvPr id="107" name="Picture 106" descr="wandtattoo_toilettenmaennchen-3_einzel-web.jpg">
              <a:extLst>
                <a:ext uri="{FF2B5EF4-FFF2-40B4-BE49-F238E27FC236}">
                  <a16:creationId xmlns:a16="http://schemas.microsoft.com/office/drawing/2014/main" id="{0F904A8E-9F7E-4CDD-B89B-A0F4F5502AF0}"/>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3891" y="3323690"/>
              <a:ext cx="381000" cy="719667"/>
            </a:xfrm>
            <a:prstGeom prst="rect">
              <a:avLst/>
            </a:prstGeom>
          </p:spPr>
        </p:pic>
        <p:pic>
          <p:nvPicPr>
            <p:cNvPr id="108" name="Picture 107" descr="wandtattoo_toilettenmaennchen-3_einzel-web.jpg">
              <a:extLst>
                <a:ext uri="{FF2B5EF4-FFF2-40B4-BE49-F238E27FC236}">
                  <a16:creationId xmlns:a16="http://schemas.microsoft.com/office/drawing/2014/main" id="{08B68AB7-BCD5-4062-B52A-1F9767CEB11D}"/>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24391" y="3327973"/>
              <a:ext cx="381000" cy="719667"/>
            </a:xfrm>
            <a:prstGeom prst="rect">
              <a:avLst/>
            </a:prstGeom>
          </p:spPr>
        </p:pic>
        <p:pic>
          <p:nvPicPr>
            <p:cNvPr id="109" name="Picture 108" descr="wandtattoo_toilettenmaennchen-3_einzel-web.jpg">
              <a:extLst>
                <a:ext uri="{FF2B5EF4-FFF2-40B4-BE49-F238E27FC236}">
                  <a16:creationId xmlns:a16="http://schemas.microsoft.com/office/drawing/2014/main" id="{063CEB0F-FAA8-4D93-A13C-0D717006176B}"/>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95399" y="3330113"/>
              <a:ext cx="381000" cy="719667"/>
            </a:xfrm>
            <a:prstGeom prst="rect">
              <a:avLst/>
            </a:prstGeom>
          </p:spPr>
        </p:pic>
        <p:sp>
          <p:nvSpPr>
            <p:cNvPr id="110" name="Rectangle 109">
              <a:extLst>
                <a:ext uri="{FF2B5EF4-FFF2-40B4-BE49-F238E27FC236}">
                  <a16:creationId xmlns:a16="http://schemas.microsoft.com/office/drawing/2014/main" id="{66C6CE38-7E9B-4178-B28C-D18C1D1FACB0}"/>
                </a:ext>
              </a:extLst>
            </p:cNvPr>
            <p:cNvSpPr/>
            <p:nvPr/>
          </p:nvSpPr>
          <p:spPr>
            <a:xfrm>
              <a:off x="4156777" y="3266541"/>
              <a:ext cx="990629" cy="8858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F563A035-66D6-4D95-8E39-22C60BDD60E2}"/>
              </a:ext>
            </a:extLst>
          </p:cNvPr>
          <p:cNvGrpSpPr/>
          <p:nvPr/>
        </p:nvGrpSpPr>
        <p:grpSpPr>
          <a:xfrm>
            <a:off x="3157758" y="3269752"/>
            <a:ext cx="990629" cy="885825"/>
            <a:chOff x="4156777" y="3266541"/>
            <a:chExt cx="990629" cy="885825"/>
          </a:xfrm>
        </p:grpSpPr>
        <p:pic>
          <p:nvPicPr>
            <p:cNvPr id="112" name="Picture 111" descr="wandtattoo_toilettenmaennchen-3_einzel-web.jpg">
              <a:extLst>
                <a:ext uri="{FF2B5EF4-FFF2-40B4-BE49-F238E27FC236}">
                  <a16:creationId xmlns:a16="http://schemas.microsoft.com/office/drawing/2014/main" id="{EED258F8-007E-4935-9BEB-CAFE0177794C}"/>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746914" y="3336535"/>
              <a:ext cx="381000" cy="719667"/>
            </a:xfrm>
            <a:prstGeom prst="rect">
              <a:avLst/>
            </a:prstGeom>
          </p:spPr>
        </p:pic>
        <p:pic>
          <p:nvPicPr>
            <p:cNvPr id="113" name="Picture 112" descr="wandtattoo_toilettenmaennchen-3_einzel-web.jpg">
              <a:extLst>
                <a:ext uri="{FF2B5EF4-FFF2-40B4-BE49-F238E27FC236}">
                  <a16:creationId xmlns:a16="http://schemas.microsoft.com/office/drawing/2014/main" id="{D1ED8518-5FB4-42AB-BEC8-BD6683F2BA1F}"/>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3891" y="3323690"/>
              <a:ext cx="381000" cy="719667"/>
            </a:xfrm>
            <a:prstGeom prst="rect">
              <a:avLst/>
            </a:prstGeom>
          </p:spPr>
        </p:pic>
        <p:pic>
          <p:nvPicPr>
            <p:cNvPr id="114" name="Picture 113" descr="wandtattoo_toilettenmaennchen-3_einzel-web.jpg">
              <a:extLst>
                <a:ext uri="{FF2B5EF4-FFF2-40B4-BE49-F238E27FC236}">
                  <a16:creationId xmlns:a16="http://schemas.microsoft.com/office/drawing/2014/main" id="{58E21990-607C-42E4-9261-5DD441538DE9}"/>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24391" y="3327973"/>
              <a:ext cx="381000" cy="719667"/>
            </a:xfrm>
            <a:prstGeom prst="rect">
              <a:avLst/>
            </a:prstGeom>
          </p:spPr>
        </p:pic>
        <p:pic>
          <p:nvPicPr>
            <p:cNvPr id="115" name="Picture 114" descr="wandtattoo_toilettenmaennchen-3_einzel-web.jpg">
              <a:extLst>
                <a:ext uri="{FF2B5EF4-FFF2-40B4-BE49-F238E27FC236}">
                  <a16:creationId xmlns:a16="http://schemas.microsoft.com/office/drawing/2014/main" id="{680F6AAE-7F1D-43BC-B782-1AFC7E954480}"/>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95399" y="3330113"/>
              <a:ext cx="381000" cy="719667"/>
            </a:xfrm>
            <a:prstGeom prst="rect">
              <a:avLst/>
            </a:prstGeom>
          </p:spPr>
        </p:pic>
        <p:sp>
          <p:nvSpPr>
            <p:cNvPr id="116" name="Rectangle 115">
              <a:extLst>
                <a:ext uri="{FF2B5EF4-FFF2-40B4-BE49-F238E27FC236}">
                  <a16:creationId xmlns:a16="http://schemas.microsoft.com/office/drawing/2014/main" id="{C646D416-1B9B-4DE3-97B8-C4F69B79FC88}"/>
                </a:ext>
              </a:extLst>
            </p:cNvPr>
            <p:cNvSpPr/>
            <p:nvPr/>
          </p:nvSpPr>
          <p:spPr>
            <a:xfrm>
              <a:off x="4156777" y="3266541"/>
              <a:ext cx="990629" cy="8858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55B81388-454F-465D-9E14-A8F0ABB9A809}"/>
              </a:ext>
            </a:extLst>
          </p:cNvPr>
          <p:cNvGrpSpPr/>
          <p:nvPr/>
        </p:nvGrpSpPr>
        <p:grpSpPr>
          <a:xfrm>
            <a:off x="2152914" y="3272890"/>
            <a:ext cx="990629" cy="885825"/>
            <a:chOff x="4156777" y="3266541"/>
            <a:chExt cx="990629" cy="885825"/>
          </a:xfrm>
        </p:grpSpPr>
        <p:pic>
          <p:nvPicPr>
            <p:cNvPr id="118" name="Picture 117" descr="wandtattoo_toilettenmaennchen-3_einzel-web.jpg">
              <a:extLst>
                <a:ext uri="{FF2B5EF4-FFF2-40B4-BE49-F238E27FC236}">
                  <a16:creationId xmlns:a16="http://schemas.microsoft.com/office/drawing/2014/main" id="{8A2AFCCE-E81C-4413-864E-1BF980825C96}"/>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746914" y="3336535"/>
              <a:ext cx="381000" cy="719667"/>
            </a:xfrm>
            <a:prstGeom prst="rect">
              <a:avLst/>
            </a:prstGeom>
          </p:spPr>
        </p:pic>
        <p:pic>
          <p:nvPicPr>
            <p:cNvPr id="119" name="Picture 118" descr="wandtattoo_toilettenmaennchen-3_einzel-web.jpg">
              <a:extLst>
                <a:ext uri="{FF2B5EF4-FFF2-40B4-BE49-F238E27FC236}">
                  <a16:creationId xmlns:a16="http://schemas.microsoft.com/office/drawing/2014/main" id="{D02BE320-7AF2-4445-BD48-6DA9865F86D5}"/>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3891" y="3323690"/>
              <a:ext cx="381000" cy="719667"/>
            </a:xfrm>
            <a:prstGeom prst="rect">
              <a:avLst/>
            </a:prstGeom>
          </p:spPr>
        </p:pic>
        <p:pic>
          <p:nvPicPr>
            <p:cNvPr id="120" name="Picture 119" descr="wandtattoo_toilettenmaennchen-3_einzel-web.jpg">
              <a:extLst>
                <a:ext uri="{FF2B5EF4-FFF2-40B4-BE49-F238E27FC236}">
                  <a16:creationId xmlns:a16="http://schemas.microsoft.com/office/drawing/2014/main" id="{083F7DBA-6650-4B48-B886-7225C341D466}"/>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24391" y="3327973"/>
              <a:ext cx="381000" cy="719667"/>
            </a:xfrm>
            <a:prstGeom prst="rect">
              <a:avLst/>
            </a:prstGeom>
          </p:spPr>
        </p:pic>
        <p:pic>
          <p:nvPicPr>
            <p:cNvPr id="121" name="Picture 120" descr="wandtattoo_toilettenmaennchen-3_einzel-web.jpg">
              <a:extLst>
                <a:ext uri="{FF2B5EF4-FFF2-40B4-BE49-F238E27FC236}">
                  <a16:creationId xmlns:a16="http://schemas.microsoft.com/office/drawing/2014/main" id="{DDCF2CBA-44E5-4C50-87BC-4E6E1B6D246A}"/>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95399" y="3330113"/>
              <a:ext cx="381000" cy="719667"/>
            </a:xfrm>
            <a:prstGeom prst="rect">
              <a:avLst/>
            </a:prstGeom>
          </p:spPr>
        </p:pic>
        <p:sp>
          <p:nvSpPr>
            <p:cNvPr id="122" name="Rectangle 121">
              <a:extLst>
                <a:ext uri="{FF2B5EF4-FFF2-40B4-BE49-F238E27FC236}">
                  <a16:creationId xmlns:a16="http://schemas.microsoft.com/office/drawing/2014/main" id="{0F1E9BBE-5244-46B2-BCB8-59A37FEEEC9E}"/>
                </a:ext>
              </a:extLst>
            </p:cNvPr>
            <p:cNvSpPr/>
            <p:nvPr/>
          </p:nvSpPr>
          <p:spPr>
            <a:xfrm>
              <a:off x="4156777" y="3266541"/>
              <a:ext cx="990629" cy="8858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559A64A0-0350-41DA-BE91-F77C86C0B8A5}"/>
              </a:ext>
            </a:extLst>
          </p:cNvPr>
          <p:cNvGrpSpPr/>
          <p:nvPr/>
        </p:nvGrpSpPr>
        <p:grpSpPr>
          <a:xfrm>
            <a:off x="2155300" y="4157411"/>
            <a:ext cx="990629" cy="885825"/>
            <a:chOff x="4156777" y="3266541"/>
            <a:chExt cx="990629" cy="885825"/>
          </a:xfrm>
        </p:grpSpPr>
        <p:pic>
          <p:nvPicPr>
            <p:cNvPr id="124" name="Picture 123" descr="wandtattoo_toilettenmaennchen-3_einzel-web.jpg">
              <a:extLst>
                <a:ext uri="{FF2B5EF4-FFF2-40B4-BE49-F238E27FC236}">
                  <a16:creationId xmlns:a16="http://schemas.microsoft.com/office/drawing/2014/main" id="{1FF74865-0C5E-4B20-9234-0E0E9EB38D73}"/>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746914" y="3336535"/>
              <a:ext cx="381000" cy="719667"/>
            </a:xfrm>
            <a:prstGeom prst="rect">
              <a:avLst/>
            </a:prstGeom>
          </p:spPr>
        </p:pic>
        <p:pic>
          <p:nvPicPr>
            <p:cNvPr id="125" name="Picture 124" descr="wandtattoo_toilettenmaennchen-3_einzel-web.jpg">
              <a:extLst>
                <a:ext uri="{FF2B5EF4-FFF2-40B4-BE49-F238E27FC236}">
                  <a16:creationId xmlns:a16="http://schemas.microsoft.com/office/drawing/2014/main" id="{BEB6BA0B-97C2-4299-A520-778480289E8C}"/>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3891" y="3323690"/>
              <a:ext cx="381000" cy="719667"/>
            </a:xfrm>
            <a:prstGeom prst="rect">
              <a:avLst/>
            </a:prstGeom>
          </p:spPr>
        </p:pic>
        <p:pic>
          <p:nvPicPr>
            <p:cNvPr id="126" name="Picture 125" descr="wandtattoo_toilettenmaennchen-3_einzel-web.jpg">
              <a:extLst>
                <a:ext uri="{FF2B5EF4-FFF2-40B4-BE49-F238E27FC236}">
                  <a16:creationId xmlns:a16="http://schemas.microsoft.com/office/drawing/2014/main" id="{AAB9D3BE-F7CD-4A90-B613-08115814C749}"/>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424391" y="3327973"/>
              <a:ext cx="381000" cy="719667"/>
            </a:xfrm>
            <a:prstGeom prst="rect">
              <a:avLst/>
            </a:prstGeom>
          </p:spPr>
        </p:pic>
        <p:pic>
          <p:nvPicPr>
            <p:cNvPr id="127" name="Picture 126" descr="wandtattoo_toilettenmaennchen-3_einzel-web.jpg">
              <a:extLst>
                <a:ext uri="{FF2B5EF4-FFF2-40B4-BE49-F238E27FC236}">
                  <a16:creationId xmlns:a16="http://schemas.microsoft.com/office/drawing/2014/main" id="{8D61B4AC-245B-4967-8F1A-BA5E9F16A6E9}"/>
                </a:ext>
              </a:extLst>
            </p:cNvPr>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95399" y="3330113"/>
              <a:ext cx="381000" cy="719667"/>
            </a:xfrm>
            <a:prstGeom prst="rect">
              <a:avLst/>
            </a:prstGeom>
          </p:spPr>
        </p:pic>
        <p:sp>
          <p:nvSpPr>
            <p:cNvPr id="128" name="Rectangle 127">
              <a:extLst>
                <a:ext uri="{FF2B5EF4-FFF2-40B4-BE49-F238E27FC236}">
                  <a16:creationId xmlns:a16="http://schemas.microsoft.com/office/drawing/2014/main" id="{C5709142-44BB-44FD-95AB-244F20F3B42D}"/>
                </a:ext>
              </a:extLst>
            </p:cNvPr>
            <p:cNvSpPr/>
            <p:nvPr/>
          </p:nvSpPr>
          <p:spPr>
            <a:xfrm>
              <a:off x="4156777" y="3266541"/>
              <a:ext cx="990629" cy="88582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273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3.33333E-6 L 0.48594 -0.07083 " pathEditMode="relative" rAng="0" ptsTypes="AA">
                                      <p:cBhvr>
                                        <p:cTn id="10" dur="2000" fill="hold"/>
                                        <p:tgtEl>
                                          <p:spTgt spid="123"/>
                                        </p:tgtEl>
                                        <p:attrNameLst>
                                          <p:attrName>ppt_x</p:attrName>
                                          <p:attrName>ppt_y</p:attrName>
                                        </p:attrNameLst>
                                      </p:cBhvr>
                                      <p:rCtr x="24297" y="-354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7 4.44444E-6 L 0.4332 -0.1838 " pathEditMode="relative" rAng="0" ptsTypes="AA">
                                      <p:cBhvr>
                                        <p:cTn id="14" dur="2000" fill="hold"/>
                                        <p:tgtEl>
                                          <p:spTgt spid="83"/>
                                        </p:tgtEl>
                                        <p:attrNameLst>
                                          <p:attrName>ppt_x</p:attrName>
                                          <p:attrName>ppt_y</p:attrName>
                                        </p:attrNameLst>
                                      </p:cBhvr>
                                      <p:rCtr x="21654" y="-9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F806-1181-40D5-92E2-D8CF6D67A3CD}"/>
              </a:ext>
            </a:extLst>
          </p:cNvPr>
          <p:cNvSpPr>
            <a:spLocks noGrp="1"/>
          </p:cNvSpPr>
          <p:nvPr>
            <p:ph type="title"/>
          </p:nvPr>
        </p:nvSpPr>
        <p:spPr/>
        <p:txBody>
          <a:bodyPr/>
          <a:lstStyle/>
          <a:p>
            <a:r>
              <a:rPr lang="en-US" dirty="0"/>
              <a:t>But there are still some errors …</a:t>
            </a:r>
          </a:p>
        </p:txBody>
      </p:sp>
      <p:sp>
        <p:nvSpPr>
          <p:cNvPr id="3" name="Content Placeholder 2">
            <a:extLst>
              <a:ext uri="{FF2B5EF4-FFF2-40B4-BE49-F238E27FC236}">
                <a16:creationId xmlns:a16="http://schemas.microsoft.com/office/drawing/2014/main" id="{18253719-CE3F-471C-B834-8ABA1A260651}"/>
              </a:ext>
            </a:extLst>
          </p:cNvPr>
          <p:cNvSpPr>
            <a:spLocks noGrp="1"/>
          </p:cNvSpPr>
          <p:nvPr>
            <p:ph idx="1"/>
          </p:nvPr>
        </p:nvSpPr>
        <p:spPr/>
        <p:txBody>
          <a:bodyPr/>
          <a:lstStyle/>
          <a:p>
            <a:r>
              <a:rPr lang="en-US" b="1" dirty="0">
                <a:solidFill>
                  <a:srgbClr val="FF0000"/>
                </a:solidFill>
              </a:rPr>
              <a:t>Sampling error: </a:t>
            </a:r>
            <a:r>
              <a:rPr lang="en-US" dirty="0"/>
              <a:t>difference between results of the sample and the actual parameter values in the population.</a:t>
            </a:r>
          </a:p>
          <a:p>
            <a:endParaRPr lang="en-US" dirty="0"/>
          </a:p>
          <a:p>
            <a:r>
              <a:rPr lang="en-US" b="1" dirty="0">
                <a:solidFill>
                  <a:srgbClr val="FF0000"/>
                </a:solidFill>
              </a:rPr>
              <a:t>Non-sampling error: </a:t>
            </a:r>
            <a:r>
              <a:rPr lang="en-US" dirty="0"/>
              <a:t>happens when using the uncalibrated instruments to take measurements or using poorly formulated questions in surveys.</a:t>
            </a:r>
          </a:p>
        </p:txBody>
      </p:sp>
    </p:spTree>
    <p:extLst>
      <p:ext uri="{BB962C8B-B14F-4D97-AF65-F5344CB8AC3E}">
        <p14:creationId xmlns:p14="http://schemas.microsoft.com/office/powerpoint/2010/main" val="38829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468" y="2861390"/>
            <a:ext cx="9954969" cy="1815882"/>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Data for the selected individuals (</a:t>
            </a:r>
            <a:r>
              <a:rPr lang="en-US" sz="2800" b="1" dirty="0">
                <a:solidFill>
                  <a:srgbClr val="FF0000"/>
                </a:solidFill>
                <a:latin typeface="Arial" panose="020B0604020202020204" pitchFamily="34" charset="0"/>
                <a:cs typeface="Arial" panose="020B0604020202020204" pitchFamily="34" charset="0"/>
              </a:rPr>
              <a:t>subjects</a:t>
            </a:r>
            <a:r>
              <a:rPr lang="en-US" sz="2800" b="1" dirty="0">
                <a:solidFill>
                  <a:srgbClr val="0070C0"/>
                </a:solidFill>
                <a:latin typeface="Arial" panose="020B0604020202020204" pitchFamily="34" charset="0"/>
                <a:cs typeface="Arial" panose="020B0604020202020204" pitchFamily="34" charset="0"/>
              </a:rPr>
              <a:t>), or in general </a:t>
            </a:r>
          </a:p>
          <a:p>
            <a:r>
              <a:rPr lang="en-US" sz="2800" b="1" dirty="0">
                <a:solidFill>
                  <a:srgbClr val="FF0000"/>
                </a:solidFill>
                <a:latin typeface="Arial" panose="020B0604020202020204" pitchFamily="34" charset="0"/>
                <a:cs typeface="Arial" panose="020B0604020202020204" pitchFamily="34" charset="0"/>
              </a:rPr>
              <a:t>observational units</a:t>
            </a:r>
            <a:r>
              <a:rPr lang="en-US" sz="2800" b="1" dirty="0">
                <a:solidFill>
                  <a:srgbClr val="0070C0"/>
                </a:solidFill>
                <a:latin typeface="Arial" panose="020B0604020202020204" pitchFamily="34" charset="0"/>
                <a:cs typeface="Arial" panose="020B0604020202020204" pitchFamily="34" charset="0"/>
              </a:rPr>
              <a:t>, is made from a number of </a:t>
            </a:r>
            <a:r>
              <a:rPr lang="en-US" sz="2800" b="1" dirty="0">
                <a:solidFill>
                  <a:srgbClr val="FF0000"/>
                </a:solidFill>
                <a:latin typeface="Arial" panose="020B0604020202020204" pitchFamily="34" charset="0"/>
                <a:cs typeface="Arial" panose="020B0604020202020204" pitchFamily="34" charset="0"/>
              </a:rPr>
              <a:t>variables</a:t>
            </a:r>
            <a:r>
              <a:rPr lang="en-US" sz="2800" b="1" dirty="0">
                <a:solidFill>
                  <a:srgbClr val="0070C0"/>
                </a:solidFill>
                <a:latin typeface="Arial" panose="020B0604020202020204" pitchFamily="34" charset="0"/>
                <a:cs typeface="Arial" panose="020B0604020202020204" pitchFamily="34" charset="0"/>
              </a:rPr>
              <a:t>.</a:t>
            </a:r>
          </a:p>
          <a:p>
            <a:endParaRPr lang="en-US" sz="2800" b="1" dirty="0">
              <a:solidFill>
                <a:srgbClr val="FF0000"/>
              </a:solidFill>
              <a:latin typeface="Arial" panose="020B0604020202020204" pitchFamily="34" charset="0"/>
              <a:cs typeface="Arial" panose="020B0604020202020204" pitchFamily="34" charset="0"/>
            </a:endParaRPr>
          </a:p>
          <a:p>
            <a:r>
              <a:rPr lang="en-US" sz="2800" b="1" dirty="0">
                <a:solidFill>
                  <a:srgbClr val="0070C0"/>
                </a:solidFill>
                <a:latin typeface="Arial" panose="020B0604020202020204" pitchFamily="34" charset="0"/>
                <a:cs typeface="Arial" panose="020B0604020202020204" pitchFamily="34" charset="0"/>
              </a:rPr>
              <a:t>And</a:t>
            </a:r>
            <a:r>
              <a:rPr lang="en-US" sz="2800" b="1" dirty="0">
                <a:solidFill>
                  <a:srgbClr val="FF0000"/>
                </a:solidFill>
                <a:latin typeface="Arial" panose="020B0604020202020204" pitchFamily="34" charset="0"/>
                <a:cs typeface="Arial" panose="020B0604020202020204" pitchFamily="34" charset="0"/>
              </a:rPr>
              <a:t> variables </a:t>
            </a:r>
            <a:r>
              <a:rPr lang="en-US" sz="2800" b="1" dirty="0">
                <a:solidFill>
                  <a:srgbClr val="0070C0"/>
                </a:solidFill>
                <a:latin typeface="Arial" panose="020B0604020202020204" pitchFamily="34" charset="0"/>
                <a:cs typeface="Arial" panose="020B0604020202020204" pitchFamily="34" charset="0"/>
              </a:rPr>
              <a:t>are …</a:t>
            </a:r>
          </a:p>
        </p:txBody>
      </p:sp>
    </p:spTree>
    <p:extLst>
      <p:ext uri="{BB962C8B-B14F-4D97-AF65-F5344CB8AC3E}">
        <p14:creationId xmlns:p14="http://schemas.microsoft.com/office/powerpoint/2010/main" val="1997502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03" y="3657600"/>
            <a:ext cx="2068854" cy="29652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222946132"/>
              </p:ext>
            </p:extLst>
          </p:nvPr>
        </p:nvGraphicFramePr>
        <p:xfrm>
          <a:off x="2362199" y="381000"/>
          <a:ext cx="8623663"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95306" y="3954975"/>
            <a:ext cx="1562415" cy="461665"/>
          </a:xfrm>
          <a:prstGeom prst="rect">
            <a:avLst/>
          </a:prstGeom>
          <a:noFill/>
        </p:spPr>
        <p:txBody>
          <a:bodyPr wrap="none" rtlCol="0">
            <a:spAutoFit/>
          </a:bodyPr>
          <a:lstStyle/>
          <a:p>
            <a:r>
              <a:rPr lang="en-US" sz="2400" dirty="0"/>
              <a:t>ID number,</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719" y="3007360"/>
            <a:ext cx="650240" cy="650240"/>
          </a:xfrm>
          <a:prstGeom prst="rect">
            <a:avLst/>
          </a:prstGeom>
        </p:spPr>
      </p:pic>
      <p:sp>
        <p:nvSpPr>
          <p:cNvPr id="6" name="TextBox 5"/>
          <p:cNvSpPr txBox="1"/>
          <p:nvPr/>
        </p:nvSpPr>
        <p:spPr>
          <a:xfrm>
            <a:off x="129208" y="4519748"/>
            <a:ext cx="2094612" cy="461665"/>
          </a:xfrm>
          <a:prstGeom prst="rect">
            <a:avLst/>
          </a:prstGeom>
          <a:noFill/>
        </p:spPr>
        <p:txBody>
          <a:bodyPr wrap="none" rtlCol="0">
            <a:spAutoFit/>
          </a:bodyPr>
          <a:lstStyle/>
          <a:p>
            <a:r>
              <a:rPr lang="en-US" sz="2400" dirty="0"/>
              <a:t>Phone number,</a:t>
            </a:r>
          </a:p>
        </p:txBody>
      </p:sp>
      <p:sp>
        <p:nvSpPr>
          <p:cNvPr id="7" name="TextBox 6"/>
          <p:cNvSpPr txBox="1"/>
          <p:nvPr/>
        </p:nvSpPr>
        <p:spPr>
          <a:xfrm>
            <a:off x="421898" y="5084521"/>
            <a:ext cx="1235275" cy="461665"/>
          </a:xfrm>
          <a:prstGeom prst="rect">
            <a:avLst/>
          </a:prstGeom>
          <a:noFill/>
        </p:spPr>
        <p:txBody>
          <a:bodyPr wrap="none" rtlCol="0">
            <a:spAutoFit/>
          </a:bodyPr>
          <a:lstStyle/>
          <a:p>
            <a:r>
              <a:rPr lang="en-US" sz="2400" dirty="0"/>
              <a:t>Zip code</a:t>
            </a:r>
          </a:p>
        </p:txBody>
      </p:sp>
      <p:sp>
        <p:nvSpPr>
          <p:cNvPr id="8" name="TextBox 7"/>
          <p:cNvSpPr txBox="1"/>
          <p:nvPr/>
        </p:nvSpPr>
        <p:spPr>
          <a:xfrm>
            <a:off x="421898" y="5649294"/>
            <a:ext cx="805029" cy="461665"/>
          </a:xfrm>
          <a:prstGeom prst="rect">
            <a:avLst/>
          </a:prstGeom>
          <a:noFill/>
        </p:spPr>
        <p:txBody>
          <a:bodyPr wrap="none" rtlCol="0">
            <a:spAutoFit/>
          </a:bodyPr>
          <a:lstStyle/>
          <a:p>
            <a:r>
              <a:rPr lang="en-US" sz="2400" dirty="0"/>
              <a:t>Time</a:t>
            </a:r>
          </a:p>
        </p:txBody>
      </p:sp>
    </p:spTree>
    <p:extLst>
      <p:ext uri="{BB962C8B-B14F-4D97-AF65-F5344CB8AC3E}">
        <p14:creationId xmlns:p14="http://schemas.microsoft.com/office/powerpoint/2010/main" val="317758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E0F9CE2-E3D2-46DB-BC8B-C576CC9F28B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BAC5B7F8-3F7A-49BB-9778-147E13DCBDC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1D371BE7-3DAE-4F09-989C-A8D07E83296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61D65C22-CB30-4989-B9A7-378BC9EDD8E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110C78F0-AD64-4309-AD79-6BCDF1636F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A613E6B0-3B59-4311-ADD4-39989DD125A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A07EC7B7-0EA1-451D-BC33-DF6D5221F11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6E8851C7-5AB4-4DAD-AE8E-B7D4D961013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D2A867DD-D37F-4F3E-847E-AD47CCE26B9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EF7E0B5F-33FC-4150-AB83-8A431C81312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19706B01-D8FF-4A28-8E4B-8116C6CBAAE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67562592-D516-441B-B632-1C3C1BA2667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2C5B4254-422A-4EF1-9F30-CF919E25D4DE}"/>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up)">
                                      <p:cBhvr>
                                        <p:cTn id="50" dur="500"/>
                                        <p:tgtEl>
                                          <p:spTgt spid="4"/>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grpId="1" nodeType="clickEffect">
                                  <p:stCondLst>
                                    <p:cond delay="0"/>
                                  </p:stCondLst>
                                  <p:childTnLst>
                                    <p:animMotion origin="layout" path="M -4.375E-6 4.81481E-6 L 0.5448 0.33657 " pathEditMode="relative" rAng="0" ptsTypes="AA">
                                      <p:cBhvr>
                                        <p:cTn id="62" dur="2000" fill="hold"/>
                                        <p:tgtEl>
                                          <p:spTgt spid="3"/>
                                        </p:tgtEl>
                                        <p:attrNameLst>
                                          <p:attrName>ppt_x</p:attrName>
                                          <p:attrName>ppt_y</p:attrName>
                                        </p:attrNameLst>
                                      </p:cBhvr>
                                      <p:rCtr x="27240" y="16829"/>
                                    </p:animMotion>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grpId="1" nodeType="clickEffect">
                                  <p:stCondLst>
                                    <p:cond delay="0"/>
                                  </p:stCondLst>
                                  <p:childTnLst>
                                    <p:animMotion origin="layout" path="M -4.375E-6 -2.59259E-6 L 0.68816 0.25579 " pathEditMode="relative" rAng="0" ptsTypes="AA">
                                      <p:cBhvr>
                                        <p:cTn id="66" dur="2000" fill="hold"/>
                                        <p:tgtEl>
                                          <p:spTgt spid="6"/>
                                        </p:tgtEl>
                                        <p:attrNameLst>
                                          <p:attrName>ppt_x</p:attrName>
                                          <p:attrName>ppt_y</p:attrName>
                                        </p:attrNameLst>
                                      </p:cBhvr>
                                      <p:rCtr x="34401" y="12778"/>
                                    </p:animMotion>
                                  </p:child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grpId="1" nodeType="clickEffect">
                                  <p:stCondLst>
                                    <p:cond delay="0"/>
                                  </p:stCondLst>
                                  <p:childTnLst>
                                    <p:animMotion origin="layout" path="M 3.54167E-6 0 L 0.82994 0.17338 " pathEditMode="relative" rAng="0" ptsTypes="AA">
                                      <p:cBhvr>
                                        <p:cTn id="70" dur="2000" fill="hold"/>
                                        <p:tgtEl>
                                          <p:spTgt spid="7"/>
                                        </p:tgtEl>
                                        <p:attrNameLst>
                                          <p:attrName>ppt_x</p:attrName>
                                          <p:attrName>ppt_y</p:attrName>
                                        </p:attrNameLst>
                                      </p:cBhvr>
                                      <p:rCtr x="41497" y="8657"/>
                                    </p:animMotion>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grpId="1" nodeType="clickEffect">
                                  <p:stCondLst>
                                    <p:cond delay="0"/>
                                  </p:stCondLst>
                                  <p:childTnLst>
                                    <p:animMotion origin="layout" path="M 1.875E-6 2.59259E-6 L 0.29036 0.09606 " pathEditMode="relative" rAng="0" ptsTypes="AA">
                                      <p:cBhvr>
                                        <p:cTn id="74" dur="2000" fill="hold"/>
                                        <p:tgtEl>
                                          <p:spTgt spid="8"/>
                                        </p:tgtEl>
                                        <p:attrNameLst>
                                          <p:attrName>ppt_x</p:attrName>
                                          <p:attrName>ppt_y</p:attrName>
                                        </p:attrNameLst>
                                      </p:cBhvr>
                                      <p:rCtr x="14518"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2" grpId="0">
        <p:bldSub>
          <a:bldDgm bld="one"/>
        </p:bldSub>
      </p:bldGraphic>
      <p:bldP spid="3" grpId="0"/>
      <p:bldP spid="3" grpId="1"/>
      <p:bldP spid="6" grpId="0"/>
      <p:bldP spid="6" grpId="1"/>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08632976"/>
              </p:ext>
            </p:extLst>
          </p:nvPr>
        </p:nvGraphicFramePr>
        <p:xfrm>
          <a:off x="145868" y="333102"/>
          <a:ext cx="11467012"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6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42A5811-F279-4D01-8B8A-F3151B2289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D2E2399-018D-4A6D-948B-2EC8A935068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97B37DC1-7AB8-404C-9AC4-9AECDE8E258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5B45A76B-A9A9-4F92-A5C7-19A5EDD6D87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84350D3A-617F-4891-85DE-123597727E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E29B6720-1AB6-4C8D-82D2-027A160B32F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BC595E94-4098-40F0-B145-46D4EC72F5B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D5852DF1-B6C7-400E-9939-62CE67405B0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164FDE58-185B-483E-9FD6-08451BB803F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1575BA03-4FAB-4D7A-96E5-15FFD9D374A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FDEEE7BD-11F1-42D0-8F9A-F34593CB84E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3F36B62D-0B51-432F-AB2F-C763C208710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5D61FDEA-2EC4-4C28-B4C5-EC7B2EF62ABE}"/>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dgm id="{1DD28CF4-3831-4452-A37C-EA1AD176669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1573A97B-FF52-4749-A0A9-EFDC6DB8D3B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graphicEl>
                                              <a:dgm id="{253D9385-92E8-490A-AE93-4CB40E00B076}"/>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graphicEl>
                                              <a:dgm id="{B4FCEF33-8934-472C-92D1-688A0542536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graphicEl>
                                              <a:dgm id="{BFE679FD-3D7D-49D3-932B-9834C7CAE039}"/>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graphicEl>
                                              <a:dgm id="{BBC4B2A5-30DB-4929-ADA9-D65F563A7FF9}"/>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graphicEl>
                                              <a:dgm id="{F423F4F6-4035-4CC3-98F7-5A8154FD23E5}"/>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graphicEl>
                                              <a:dgm id="{2E868ADD-42A3-4D37-BE8C-D2906865B1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5693" y="3073011"/>
            <a:ext cx="611738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Which variables should we select?</a:t>
            </a:r>
          </a:p>
        </p:txBody>
      </p:sp>
    </p:spTree>
    <p:extLst>
      <p:ext uri="{BB962C8B-B14F-4D97-AF65-F5344CB8AC3E}">
        <p14:creationId xmlns:p14="http://schemas.microsoft.com/office/powerpoint/2010/main" val="297120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153734"/>
            <a:ext cx="286076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solidFill>
                  <a:schemeClr val="tx1"/>
                </a:solidFill>
                <a:latin typeface="Times New Roman" pitchFamily="18" charset="0"/>
                <a:cs typeface="Times New Roman" pitchFamily="18" charset="0"/>
              </a:rPr>
              <a:t>Research Plan:</a:t>
            </a:r>
          </a:p>
        </p:txBody>
      </p:sp>
      <p:sp>
        <p:nvSpPr>
          <p:cNvPr id="3" name="TextBox 2"/>
          <p:cNvSpPr txBox="1"/>
          <p:nvPr/>
        </p:nvSpPr>
        <p:spPr>
          <a:xfrm>
            <a:off x="1663337" y="2616774"/>
            <a:ext cx="8839200" cy="3539430"/>
          </a:xfrm>
          <a:prstGeom prst="rect">
            <a:avLst/>
          </a:prstGeom>
          <a:noFill/>
        </p:spPr>
        <p:txBody>
          <a:bodyPr wrap="square" rtlCol="0">
            <a:spAutoFit/>
          </a:bodyPr>
          <a:lstStyle/>
          <a:p>
            <a:pPr marL="342900" indent="-342900">
              <a:buFont typeface="+mj-lt"/>
              <a:buAutoNum type="arabicPeriod"/>
            </a:pPr>
            <a:r>
              <a:rPr lang="en-US" sz="2800" dirty="0">
                <a:latin typeface="Times New Roman" pitchFamily="18" charset="0"/>
                <a:cs typeface="Times New Roman" pitchFamily="18" charset="0"/>
              </a:rPr>
              <a:t>Identify the question/objective </a:t>
            </a:r>
            <a:r>
              <a:rPr lang="en-US" sz="2800" dirty="0">
                <a:solidFill>
                  <a:schemeClr val="accent6">
                    <a:lumMod val="75000"/>
                  </a:schemeClr>
                </a:solidFill>
                <a:latin typeface="Times New Roman" pitchFamily="18" charset="0"/>
                <a:cs typeface="Times New Roman" pitchFamily="18" charset="0"/>
              </a:rPr>
              <a:t>(plan), </a:t>
            </a:r>
          </a:p>
          <a:p>
            <a:pPr marL="342900" indent="-342900">
              <a:buFont typeface="+mj-lt"/>
              <a:buAutoNum type="arabicPeriod"/>
            </a:pPr>
            <a:r>
              <a:rPr lang="en-US" sz="2800" dirty="0">
                <a:latin typeface="Times New Roman" pitchFamily="18" charset="0"/>
                <a:cs typeface="Times New Roman" pitchFamily="18" charset="0"/>
              </a:rPr>
              <a:t>Determine population, the sampling procedure, and the variables that answer the question </a:t>
            </a:r>
            <a:r>
              <a:rPr lang="en-US" sz="2800" dirty="0">
                <a:solidFill>
                  <a:schemeClr val="accent6">
                    <a:lumMod val="75000"/>
                  </a:schemeClr>
                </a:solidFill>
                <a:latin typeface="Times New Roman" pitchFamily="18" charset="0"/>
                <a:cs typeface="Times New Roman" pitchFamily="18" charset="0"/>
              </a:rPr>
              <a:t>(e.g. blood pressure, gender, etc.)</a:t>
            </a:r>
            <a:r>
              <a:rPr lang="en-US" sz="2800" dirty="0">
                <a:latin typeface="Times New Roman" pitchFamily="18" charset="0"/>
                <a:cs typeface="Times New Roman" pitchFamily="18" charset="0"/>
              </a:rPr>
              <a:t>.</a:t>
            </a:r>
          </a:p>
          <a:p>
            <a:pPr marL="342900" indent="-342900">
              <a:buFont typeface="+mj-lt"/>
              <a:buAutoNum type="arabicPeriod"/>
            </a:pPr>
            <a:r>
              <a:rPr lang="en-US" sz="2800" dirty="0">
                <a:latin typeface="Times New Roman" pitchFamily="18" charset="0"/>
                <a:cs typeface="Times New Roman" pitchFamily="18" charset="0"/>
              </a:rPr>
              <a:t>Collect data </a:t>
            </a:r>
            <a:r>
              <a:rPr lang="en-US" sz="2800" dirty="0">
                <a:solidFill>
                  <a:schemeClr val="accent6">
                    <a:lumMod val="75000"/>
                  </a:schemeClr>
                </a:solidFill>
                <a:latin typeface="Times New Roman" pitchFamily="18" charset="0"/>
                <a:cs typeface="Times New Roman" pitchFamily="18" charset="0"/>
              </a:rPr>
              <a:t>(measure of blood pressure, record gender, …)</a:t>
            </a:r>
            <a:r>
              <a:rPr lang="en-US" sz="2800" dirty="0">
                <a:latin typeface="Times New Roman" pitchFamily="18" charset="0"/>
                <a:cs typeface="Times New Roman" pitchFamily="18" charset="0"/>
              </a:rPr>
              <a:t>.</a:t>
            </a:r>
          </a:p>
          <a:p>
            <a:pPr marL="342900" indent="-342900">
              <a:buFont typeface="+mj-lt"/>
              <a:buAutoNum type="arabicPeriod"/>
            </a:pPr>
            <a:r>
              <a:rPr lang="en-US" sz="2800" dirty="0">
                <a:latin typeface="Times New Roman" pitchFamily="18" charset="0"/>
                <a:cs typeface="Times New Roman" pitchFamily="18" charset="0"/>
              </a:rPr>
              <a:t>Summarize data using graphs and statistics.</a:t>
            </a:r>
          </a:p>
          <a:p>
            <a:pPr marL="342900" indent="-342900">
              <a:buFont typeface="+mj-lt"/>
              <a:buAutoNum type="arabicPeriod"/>
            </a:pPr>
            <a:r>
              <a:rPr lang="en-US" sz="2800" dirty="0">
                <a:latin typeface="Times New Roman" pitchFamily="18" charset="0"/>
                <a:cs typeface="Times New Roman" pitchFamily="18" charset="0"/>
              </a:rPr>
              <a:t>Inference about data to reach an answer to the question.</a:t>
            </a:r>
          </a:p>
        </p:txBody>
      </p:sp>
    </p:spTree>
    <p:extLst>
      <p:ext uri="{BB962C8B-B14F-4D97-AF65-F5344CB8AC3E}">
        <p14:creationId xmlns:p14="http://schemas.microsoft.com/office/powerpoint/2010/main" val="24142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2732" y="841659"/>
            <a:ext cx="10032642" cy="1655762"/>
          </a:xfrm>
        </p:spPr>
        <p:txBody>
          <a:bodyPr>
            <a:noAutofit/>
          </a:bodyPr>
          <a:lstStyle/>
          <a:p>
            <a:pPr marL="457200" indent="-457200" algn="l">
              <a:lnSpc>
                <a:spcPct val="200000"/>
              </a:lnSpc>
              <a:buAutoNum type="arabicPeriod"/>
            </a:pPr>
            <a:r>
              <a:rPr lang="en-US" b="1" dirty="0">
                <a:latin typeface="Arial" panose="020B0604020202020204" pitchFamily="34" charset="0"/>
                <a:cs typeface="Arial" panose="020B0604020202020204" pitchFamily="34" charset="0"/>
              </a:rPr>
              <a:t>Very brief introduction to data collection</a:t>
            </a:r>
          </a:p>
          <a:p>
            <a:pPr marL="457200" indent="-457200" algn="l">
              <a:lnSpc>
                <a:spcPct val="200000"/>
              </a:lnSpc>
              <a:buAutoNum type="arabicPeriod"/>
            </a:pPr>
            <a:r>
              <a:rPr lang="en-US" b="1" dirty="0">
                <a:latin typeface="Arial" panose="020B0604020202020204" pitchFamily="34" charset="0"/>
                <a:cs typeface="Arial" panose="020B0604020202020204" pitchFamily="34" charset="0"/>
              </a:rPr>
              <a:t>Population </a:t>
            </a:r>
            <a:r>
              <a:rPr lang="en-US" b="1" i="1" dirty="0">
                <a:latin typeface="Arial" panose="020B0604020202020204" pitchFamily="34" charset="0"/>
                <a:cs typeface="Arial" panose="020B0604020202020204" pitchFamily="34" charset="0"/>
              </a:rPr>
              <a:t>vs</a:t>
            </a:r>
            <a:r>
              <a:rPr lang="en-US" b="1" dirty="0">
                <a:latin typeface="Arial" panose="020B0604020202020204" pitchFamily="34" charset="0"/>
                <a:cs typeface="Arial" panose="020B0604020202020204" pitchFamily="34" charset="0"/>
              </a:rPr>
              <a:t> sample</a:t>
            </a:r>
          </a:p>
          <a:p>
            <a:pPr marL="457200" indent="-457200" algn="l">
              <a:lnSpc>
                <a:spcPct val="200000"/>
              </a:lnSpc>
              <a:buAutoNum type="arabicPeriod"/>
            </a:pPr>
            <a:r>
              <a:rPr lang="en-US" b="1" dirty="0">
                <a:latin typeface="Arial" panose="020B0604020202020204" pitchFamily="34" charset="0"/>
                <a:cs typeface="Arial" panose="020B0604020202020204" pitchFamily="34" charset="0"/>
              </a:rPr>
              <a:t>Types of samples</a:t>
            </a:r>
          </a:p>
          <a:p>
            <a:pPr marL="457200" indent="-457200" algn="l">
              <a:lnSpc>
                <a:spcPct val="200000"/>
              </a:lnSpc>
              <a:buAutoNum type="arabicPeriod"/>
            </a:pPr>
            <a:r>
              <a:rPr lang="en-US" b="1" dirty="0">
                <a:latin typeface="Arial" panose="020B0604020202020204" pitchFamily="34" charset="0"/>
                <a:cs typeface="Arial" panose="020B0604020202020204" pitchFamily="34" charset="0"/>
              </a:rPr>
              <a:t>Parameter </a:t>
            </a:r>
            <a:r>
              <a:rPr lang="en-US" b="1" i="1" dirty="0">
                <a:latin typeface="Arial" panose="020B0604020202020204" pitchFamily="34" charset="0"/>
                <a:cs typeface="Arial" panose="020B0604020202020204" pitchFamily="34" charset="0"/>
              </a:rPr>
              <a:t>vs</a:t>
            </a:r>
            <a:r>
              <a:rPr lang="en-US" b="1" dirty="0">
                <a:latin typeface="Arial" panose="020B0604020202020204" pitchFamily="34" charset="0"/>
                <a:cs typeface="Arial" panose="020B0604020202020204" pitchFamily="34" charset="0"/>
              </a:rPr>
              <a:t> statistic</a:t>
            </a:r>
          </a:p>
          <a:p>
            <a:pPr marL="457200" indent="-457200" algn="l">
              <a:lnSpc>
                <a:spcPct val="200000"/>
              </a:lnSpc>
              <a:buAutoNum type="arabicPeriod"/>
            </a:pPr>
            <a:r>
              <a:rPr lang="en-US" b="1" dirty="0">
                <a:latin typeface="Arial" panose="020B0604020202020204" pitchFamily="34" charset="0"/>
                <a:cs typeface="Arial" panose="020B0604020202020204" pitchFamily="34" charset="0"/>
              </a:rPr>
              <a:t>Types of variables: quantitative </a:t>
            </a:r>
            <a:r>
              <a:rPr lang="en-US" b="1" i="1" dirty="0">
                <a:latin typeface="Arial" panose="020B0604020202020204" pitchFamily="34" charset="0"/>
                <a:cs typeface="Arial" panose="020B0604020202020204" pitchFamily="34" charset="0"/>
              </a:rPr>
              <a:t>vs</a:t>
            </a:r>
            <a:r>
              <a:rPr lang="en-US" b="1" dirty="0">
                <a:latin typeface="Arial" panose="020B0604020202020204" pitchFamily="34" charset="0"/>
                <a:cs typeface="Arial" panose="020B0604020202020204" pitchFamily="34" charset="0"/>
              </a:rPr>
              <a:t> qualitative</a:t>
            </a:r>
          </a:p>
          <a:p>
            <a:pPr marL="457200" indent="-457200" algn="l">
              <a:lnSpc>
                <a:spcPct val="200000"/>
              </a:lnSpc>
              <a:buAutoNum type="arabicPeriod"/>
            </a:pPr>
            <a:r>
              <a:rPr lang="en-US" b="1" dirty="0">
                <a:latin typeface="Arial" panose="020B0604020202020204" pitchFamily="34" charset="0"/>
                <a:cs typeface="Arial" panose="020B0604020202020204" pitchFamily="34" charset="0"/>
              </a:rPr>
              <a:t>Types of quantitative variables: discrete </a:t>
            </a:r>
            <a:r>
              <a:rPr lang="en-US" b="1" i="1" dirty="0">
                <a:latin typeface="Arial" panose="020B0604020202020204" pitchFamily="34" charset="0"/>
                <a:cs typeface="Arial" panose="020B0604020202020204" pitchFamily="34" charset="0"/>
              </a:rPr>
              <a:t>vs</a:t>
            </a:r>
            <a:r>
              <a:rPr lang="en-US" b="1" dirty="0">
                <a:latin typeface="Arial" panose="020B0604020202020204" pitchFamily="34" charset="0"/>
                <a:cs typeface="Arial" panose="020B0604020202020204" pitchFamily="34" charset="0"/>
              </a:rPr>
              <a:t> continuous</a:t>
            </a:r>
          </a:p>
          <a:p>
            <a:pPr marL="457200" indent="-457200" algn="l">
              <a:lnSpc>
                <a:spcPct val="200000"/>
              </a:lnSpc>
              <a:buAutoNum type="arabicPeriod"/>
            </a:pPr>
            <a:r>
              <a:rPr lang="en-US" b="1" dirty="0">
                <a:latin typeface="Arial" panose="020B0604020202020204" pitchFamily="34" charset="0"/>
                <a:cs typeface="Arial" panose="020B0604020202020204" pitchFamily="34" charset="0"/>
              </a:rPr>
              <a:t>Types of qualitative variables: nominal </a:t>
            </a:r>
            <a:r>
              <a:rPr lang="en-US" b="1" i="1" dirty="0">
                <a:latin typeface="Arial" panose="020B0604020202020204" pitchFamily="34" charset="0"/>
                <a:cs typeface="Arial" panose="020B0604020202020204" pitchFamily="34" charset="0"/>
              </a:rPr>
              <a:t>vs</a:t>
            </a:r>
            <a:r>
              <a:rPr lang="en-US" b="1" dirty="0">
                <a:latin typeface="Arial" panose="020B0604020202020204" pitchFamily="34" charset="0"/>
                <a:cs typeface="Arial" panose="020B0604020202020204" pitchFamily="34" charset="0"/>
              </a:rPr>
              <a:t> ordinal</a:t>
            </a:r>
          </a:p>
          <a:p>
            <a:pPr algn="l">
              <a:lnSpc>
                <a:spcPct val="200000"/>
              </a:lnSpc>
            </a:pPr>
            <a:endParaRPr lang="en-US" b="1" dirty="0">
              <a:latin typeface="Arial" panose="020B0604020202020204" pitchFamily="34" charset="0"/>
              <a:cs typeface="Arial" panose="020B0604020202020204" pitchFamily="34" charset="0"/>
            </a:endParaRPr>
          </a:p>
          <a:p>
            <a:pPr marL="457200" indent="-457200" algn="l">
              <a:lnSpc>
                <a:spcPct val="200000"/>
              </a:lnSpc>
              <a:buAutoNum type="arabicPeriod"/>
            </a:pPr>
            <a:endParaRPr lang="en-US" b="1" dirty="0">
              <a:latin typeface="Arial" panose="020B0604020202020204" pitchFamily="34" charset="0"/>
              <a:cs typeface="Arial" panose="020B0604020202020204" pitchFamily="34" charset="0"/>
            </a:endParaRPr>
          </a:p>
          <a:p>
            <a:pPr marL="457200" indent="-457200" algn="l">
              <a:lnSpc>
                <a:spcPct val="200000"/>
              </a:lnSpc>
              <a:buAutoNum type="arabicPeriod"/>
            </a:pPr>
            <a:endParaRPr lang="en-US" b="1" dirty="0">
              <a:latin typeface="Arial" panose="020B0604020202020204" pitchFamily="34" charset="0"/>
              <a:cs typeface="Arial" panose="020B0604020202020204" pitchFamily="34" charset="0"/>
            </a:endParaRPr>
          </a:p>
        </p:txBody>
      </p:sp>
      <p:sp>
        <p:nvSpPr>
          <p:cNvPr id="4" name="Rectangle 3"/>
          <p:cNvSpPr/>
          <p:nvPr/>
        </p:nvSpPr>
        <p:spPr>
          <a:xfrm>
            <a:off x="1365161" y="409815"/>
            <a:ext cx="9736427" cy="830997"/>
          </a:xfrm>
          <a:prstGeom prst="rect">
            <a:avLst/>
          </a:prstGeom>
        </p:spPr>
        <p:txBody>
          <a:bodyPr wrap="square">
            <a:spAutoFit/>
          </a:bodyPr>
          <a:lstStyle/>
          <a:p>
            <a:pPr lvl="0" algn="ctr"/>
            <a:r>
              <a:rPr lang="en-US" sz="4800" b="1" dirty="0">
                <a:solidFill>
                  <a:srgbClr val="FF0000"/>
                </a:solidFill>
                <a:latin typeface="Arial" panose="020B0604020202020204" pitchFamily="34" charset="0"/>
                <a:cs typeface="Arial" panose="020B0604020202020204" pitchFamily="34" charset="0"/>
              </a:rPr>
              <a:t>Outline:</a:t>
            </a:r>
            <a:endParaRPr lang="en-US" sz="4800" b="1" dirty="0">
              <a:ln w="11430">
                <a:solidFill>
                  <a:srgbClr val="70AD47">
                    <a:lumMod val="75000"/>
                  </a:srgbClr>
                </a:solidFill>
              </a:ln>
              <a:solidFill>
                <a:schemeClr val="accent1">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46585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981199" y="685800"/>
            <a:ext cx="9852991" cy="2031325"/>
          </a:xfrm>
          <a:prstGeom prst="rect">
            <a:avLst/>
          </a:prstGeom>
          <a:noFill/>
        </p:spPr>
        <p:txBody>
          <a:bodyPr wrap="square" rtlCol="0">
            <a:spAutoFit/>
          </a:bodyPr>
          <a:lstStyle/>
          <a:p>
            <a:r>
              <a:rPr lang="en-US" b="1" dirty="0">
                <a:latin typeface="Times New Roman" pitchFamily="18" charset="0"/>
                <a:cs typeface="Times New Roman" pitchFamily="18" charset="0"/>
              </a:rPr>
              <a:t>Smoker’s IQ</a:t>
            </a:r>
            <a:r>
              <a:rPr lang="en-US" dirty="0">
                <a:latin typeface="Times New Roman" pitchFamily="18" charset="0"/>
                <a:cs typeface="Times New Roman" pitchFamily="18" charset="0"/>
              </a:rPr>
              <a:t>   A study was conducted in which 20,211 18-yearold Israeli male military recruits were given an exam to measure IQ. In addition, the recruits were asked to disclose their smoking status. An individual was considered a smoker if he smoked at least one cigarette per day. The goal of the study was to determine whether adolescents aged 18 to 21 who smoke have a lower IQ than nonsmokers. It was found that the average IQ of the smokers was 94, while the average IQ of the nonsmokers was 101. The researchers concluded that lower IQ individuals are more likely to choose to smoke, not that smoking makes people less intelligent. Pg.13</a:t>
            </a:r>
          </a:p>
        </p:txBody>
      </p:sp>
      <p:sp>
        <p:nvSpPr>
          <p:cNvPr id="4" name="TextBox 3"/>
          <p:cNvSpPr txBox="1"/>
          <p:nvPr/>
        </p:nvSpPr>
        <p:spPr>
          <a:xfrm>
            <a:off x="2057400" y="228600"/>
            <a:ext cx="129540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dirty="0">
                <a:solidFill>
                  <a:schemeClr val="tx1"/>
                </a:solidFill>
                <a:latin typeface="Times New Roman" pitchFamily="18" charset="0"/>
                <a:cs typeface="Times New Roman" pitchFamily="18" charset="0"/>
              </a:rPr>
              <a:t>Example :</a:t>
            </a:r>
          </a:p>
        </p:txBody>
      </p:sp>
      <p:sp>
        <p:nvSpPr>
          <p:cNvPr id="6" name="TextBox 5"/>
          <p:cNvSpPr txBox="1"/>
          <p:nvPr/>
        </p:nvSpPr>
        <p:spPr>
          <a:xfrm>
            <a:off x="2057400" y="3048000"/>
            <a:ext cx="6553200" cy="369332"/>
          </a:xfrm>
          <a:prstGeom prst="rect">
            <a:avLst/>
          </a:prstGeom>
          <a:noFill/>
        </p:spPr>
        <p:txBody>
          <a:bodyPr wrap="square" rtlCol="0">
            <a:spAutoFit/>
          </a:bodyPr>
          <a:lstStyle/>
          <a:p>
            <a:r>
              <a:rPr lang="en-US" b="1" dirty="0">
                <a:solidFill>
                  <a:schemeClr val="accent6">
                    <a:lumMod val="75000"/>
                  </a:schemeClr>
                </a:solidFill>
                <a:latin typeface="Times New Roman" pitchFamily="18" charset="0"/>
                <a:cs typeface="Times New Roman" pitchFamily="18" charset="0"/>
              </a:rPr>
              <a:t>(a) What is the research objective?</a:t>
            </a:r>
          </a:p>
        </p:txBody>
      </p:sp>
      <p:sp>
        <p:nvSpPr>
          <p:cNvPr id="7" name="TextBox 6"/>
          <p:cNvSpPr txBox="1"/>
          <p:nvPr/>
        </p:nvSpPr>
        <p:spPr>
          <a:xfrm>
            <a:off x="2057400" y="4724400"/>
            <a:ext cx="4572000" cy="369332"/>
          </a:xfrm>
          <a:prstGeom prst="rect">
            <a:avLst/>
          </a:prstGeom>
          <a:noFill/>
        </p:spPr>
        <p:txBody>
          <a:bodyPr wrap="square" rtlCol="0">
            <a:spAutoFit/>
          </a:bodyPr>
          <a:lstStyle/>
          <a:p>
            <a:r>
              <a:rPr lang="en-US" b="1" dirty="0">
                <a:solidFill>
                  <a:schemeClr val="accent6">
                    <a:lumMod val="75000"/>
                  </a:schemeClr>
                </a:solidFill>
                <a:latin typeface="Times New Roman" pitchFamily="18" charset="0"/>
                <a:cs typeface="Times New Roman" pitchFamily="18" charset="0"/>
              </a:rPr>
              <a:t>(c) What are the descriptive statistics?</a:t>
            </a:r>
          </a:p>
        </p:txBody>
      </p:sp>
      <p:sp>
        <p:nvSpPr>
          <p:cNvPr id="8" name="TextBox 7"/>
          <p:cNvSpPr txBox="1"/>
          <p:nvPr/>
        </p:nvSpPr>
        <p:spPr>
          <a:xfrm>
            <a:off x="2057400" y="3886200"/>
            <a:ext cx="6705600" cy="369332"/>
          </a:xfrm>
          <a:prstGeom prst="rect">
            <a:avLst/>
          </a:prstGeom>
          <a:noFill/>
        </p:spPr>
        <p:txBody>
          <a:bodyPr wrap="square" rtlCol="0">
            <a:spAutoFit/>
          </a:bodyPr>
          <a:lstStyle/>
          <a:p>
            <a:r>
              <a:rPr lang="en-US" b="1" dirty="0">
                <a:solidFill>
                  <a:schemeClr val="accent6">
                    <a:lumMod val="75000"/>
                  </a:schemeClr>
                </a:solidFill>
                <a:latin typeface="Times New Roman" pitchFamily="18" charset="0"/>
                <a:cs typeface="Times New Roman" pitchFamily="18" charset="0"/>
              </a:rPr>
              <a:t>(b) What is the population being studied? What is the sample?</a:t>
            </a:r>
          </a:p>
        </p:txBody>
      </p:sp>
      <p:sp>
        <p:nvSpPr>
          <p:cNvPr id="9" name="TextBox 8"/>
          <p:cNvSpPr txBox="1"/>
          <p:nvPr/>
        </p:nvSpPr>
        <p:spPr>
          <a:xfrm>
            <a:off x="2133600" y="5486400"/>
            <a:ext cx="4572000" cy="369332"/>
          </a:xfrm>
          <a:prstGeom prst="rect">
            <a:avLst/>
          </a:prstGeom>
          <a:noFill/>
        </p:spPr>
        <p:txBody>
          <a:bodyPr wrap="square" rtlCol="0">
            <a:spAutoFit/>
          </a:bodyPr>
          <a:lstStyle/>
          <a:p>
            <a:r>
              <a:rPr lang="en-US" b="1" dirty="0">
                <a:solidFill>
                  <a:schemeClr val="accent6">
                    <a:lumMod val="75000"/>
                  </a:schemeClr>
                </a:solidFill>
                <a:latin typeface="Times New Roman" pitchFamily="18" charset="0"/>
                <a:cs typeface="Times New Roman" pitchFamily="18" charset="0"/>
              </a:rPr>
              <a:t>(d) What are the conclusions of the study?</a:t>
            </a:r>
          </a:p>
        </p:txBody>
      </p:sp>
      <p:sp>
        <p:nvSpPr>
          <p:cNvPr id="10" name="TextBox 9"/>
          <p:cNvSpPr txBox="1"/>
          <p:nvPr/>
        </p:nvSpPr>
        <p:spPr>
          <a:xfrm>
            <a:off x="2362200" y="3505200"/>
            <a:ext cx="6553200" cy="369332"/>
          </a:xfrm>
          <a:prstGeom prst="rect">
            <a:avLst/>
          </a:prstGeom>
          <a:noFill/>
        </p:spPr>
        <p:txBody>
          <a:bodyPr wrap="square" rtlCol="0">
            <a:spAutoFit/>
          </a:bodyPr>
          <a:lstStyle/>
          <a:p>
            <a:r>
              <a:rPr lang="en-US" dirty="0">
                <a:latin typeface="Times New Roman" pitchFamily="18" charset="0"/>
                <a:cs typeface="Times New Roman" pitchFamily="18" charset="0"/>
              </a:rPr>
              <a:t>To determine relationship between smoking and cognitive tests (IQ).</a:t>
            </a:r>
          </a:p>
        </p:txBody>
      </p:sp>
      <p:sp>
        <p:nvSpPr>
          <p:cNvPr id="11" name="Rectangle 10"/>
          <p:cNvSpPr/>
          <p:nvPr/>
        </p:nvSpPr>
        <p:spPr>
          <a:xfrm>
            <a:off x="2438401" y="4267200"/>
            <a:ext cx="7417993" cy="369332"/>
          </a:xfrm>
          <a:prstGeom prst="rect">
            <a:avLst/>
          </a:prstGeom>
        </p:spPr>
        <p:txBody>
          <a:bodyPr wrap="none">
            <a:spAutoFit/>
          </a:bodyPr>
          <a:lstStyle/>
          <a:p>
            <a:r>
              <a:rPr lang="en-US" dirty="0">
                <a:latin typeface="Times New Roman" pitchFamily="18" charset="0"/>
                <a:cs typeface="Times New Roman" pitchFamily="18" charset="0"/>
              </a:rPr>
              <a:t>Adolescents aged 18–21; the 20,211 18-year-old Israeli male military recruits.</a:t>
            </a:r>
          </a:p>
        </p:txBody>
      </p:sp>
      <p:sp>
        <p:nvSpPr>
          <p:cNvPr id="12" name="Rectangle 11"/>
          <p:cNvSpPr/>
          <p:nvPr/>
        </p:nvSpPr>
        <p:spPr>
          <a:xfrm>
            <a:off x="2362200" y="5105400"/>
            <a:ext cx="7620000" cy="369332"/>
          </a:xfrm>
          <a:prstGeom prst="rect">
            <a:avLst/>
          </a:prstGeom>
        </p:spPr>
        <p:txBody>
          <a:bodyPr wrap="square">
            <a:spAutoFit/>
          </a:bodyPr>
          <a:lstStyle/>
          <a:p>
            <a:r>
              <a:rPr lang="en-US" dirty="0">
                <a:latin typeface="Times New Roman" pitchFamily="18" charset="0"/>
                <a:cs typeface="Times New Roman" pitchFamily="18" charset="0"/>
              </a:rPr>
              <a:t>The average IQ of smokers was 94; the average IQ of nonsmokers was 101.</a:t>
            </a:r>
          </a:p>
        </p:txBody>
      </p:sp>
      <p:sp>
        <p:nvSpPr>
          <p:cNvPr id="13" name="Rectangle 12"/>
          <p:cNvSpPr/>
          <p:nvPr/>
        </p:nvSpPr>
        <p:spPr>
          <a:xfrm>
            <a:off x="2362200" y="5955268"/>
            <a:ext cx="5943600" cy="369332"/>
          </a:xfrm>
          <a:prstGeom prst="rect">
            <a:avLst/>
          </a:prstGeom>
        </p:spPr>
        <p:txBody>
          <a:bodyPr wrap="square">
            <a:spAutoFit/>
          </a:bodyPr>
          <a:lstStyle/>
          <a:p>
            <a:r>
              <a:rPr lang="en-US" dirty="0">
                <a:latin typeface="Times New Roman" pitchFamily="18" charset="0"/>
                <a:cs typeface="Times New Roman" pitchFamily="18" charset="0"/>
              </a:rPr>
              <a:t>Lower IQ individuals are more likely to choose to smoke.</a:t>
            </a:r>
          </a:p>
        </p:txBody>
      </p:sp>
    </p:spTree>
    <p:extLst>
      <p:ext uri="{BB962C8B-B14F-4D97-AF65-F5344CB8AC3E}">
        <p14:creationId xmlns:p14="http://schemas.microsoft.com/office/powerpoint/2010/main" val="157195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8" grpId="0"/>
      <p:bldP spid="9" grpId="0"/>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097" y="685801"/>
            <a:ext cx="11237842" cy="2677656"/>
          </a:xfrm>
          <a:prstGeom prst="rect">
            <a:avLst/>
          </a:prstGeom>
          <a:noFill/>
        </p:spPr>
        <p:txBody>
          <a:bodyPr wrap="square" rtlCol="0">
            <a:spAutoFit/>
          </a:bodyPr>
          <a:lstStyle/>
          <a:p>
            <a:r>
              <a:rPr lang="en-US" sz="2400" b="1" dirty="0">
                <a:latin typeface="Times New Roman" pitchFamily="18" charset="0"/>
                <a:cs typeface="Times New Roman" pitchFamily="18" charset="0"/>
              </a:rPr>
              <a:t>Government Waste  </a:t>
            </a:r>
            <a:r>
              <a:rPr lang="en-US" sz="2400" dirty="0">
                <a:latin typeface="Times New Roman" pitchFamily="18" charset="0"/>
                <a:cs typeface="Times New Roman" pitchFamily="18" charset="0"/>
              </a:rPr>
              <a:t>Gallup News Service conducted a survey of 1026 American adults aged 18 years or older, August 31–September 2, 2009. The respondents were asked, “Of every tax dollar that goes to the federal government in Washington, D.C., how many cents of each dollar would you say are wasted?” Of the 1026 individuals surveyed, 35% indicated that 51 cents or more is wasted. Gallup reported that 35% of all adult Americans 18 years or older believe the federal government wastes at least 51 cents of each dollar spent, with a margin of error of 4% and a 95% level of confidence. </a:t>
            </a:r>
          </a:p>
        </p:txBody>
      </p:sp>
      <p:sp>
        <p:nvSpPr>
          <p:cNvPr id="4" name="TextBox 3"/>
          <p:cNvSpPr txBox="1"/>
          <p:nvPr/>
        </p:nvSpPr>
        <p:spPr>
          <a:xfrm>
            <a:off x="685799" y="224136"/>
            <a:ext cx="1851991"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a:solidFill>
                  <a:schemeClr val="tx1"/>
                </a:solidFill>
                <a:latin typeface="Times New Roman" pitchFamily="18" charset="0"/>
                <a:cs typeface="Times New Roman" pitchFamily="18" charset="0"/>
              </a:rPr>
              <a:t>Example :</a:t>
            </a:r>
          </a:p>
        </p:txBody>
      </p:sp>
      <p:sp>
        <p:nvSpPr>
          <p:cNvPr id="6" name="TextBox 5"/>
          <p:cNvSpPr txBox="1"/>
          <p:nvPr/>
        </p:nvSpPr>
        <p:spPr>
          <a:xfrm>
            <a:off x="944216" y="3398490"/>
            <a:ext cx="65532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(a) What is the research objective?</a:t>
            </a:r>
          </a:p>
        </p:txBody>
      </p:sp>
      <p:sp>
        <p:nvSpPr>
          <p:cNvPr id="8" name="TextBox 7"/>
          <p:cNvSpPr txBox="1"/>
          <p:nvPr/>
        </p:nvSpPr>
        <p:spPr>
          <a:xfrm>
            <a:off x="944216" y="4706182"/>
            <a:ext cx="67056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(b) What is the population ?</a:t>
            </a:r>
          </a:p>
        </p:txBody>
      </p:sp>
      <p:sp>
        <p:nvSpPr>
          <p:cNvPr id="10" name="TextBox 9"/>
          <p:cNvSpPr txBox="1"/>
          <p:nvPr/>
        </p:nvSpPr>
        <p:spPr>
          <a:xfrm>
            <a:off x="1329686" y="3831355"/>
            <a:ext cx="9949071" cy="830997"/>
          </a:xfrm>
          <a:prstGeom prst="rect">
            <a:avLst/>
          </a:prstGeom>
          <a:noFill/>
        </p:spPr>
        <p:txBody>
          <a:bodyPr wrap="square" rtlCol="0">
            <a:spAutoFit/>
          </a:bodyPr>
          <a:lstStyle/>
          <a:p>
            <a:r>
              <a:rPr lang="en-US" sz="2400" dirty="0">
                <a:latin typeface="Times New Roman" pitchFamily="18" charset="0"/>
                <a:cs typeface="Times New Roman" pitchFamily="18" charset="0"/>
              </a:rPr>
              <a:t>To determine the proportion of adult Americans who believe the federal government wastes 51 cents or more of every dollar</a:t>
            </a:r>
          </a:p>
        </p:txBody>
      </p:sp>
      <p:sp>
        <p:nvSpPr>
          <p:cNvPr id="11" name="Rectangle 10"/>
          <p:cNvSpPr/>
          <p:nvPr/>
        </p:nvSpPr>
        <p:spPr>
          <a:xfrm>
            <a:off x="4722243" y="4706181"/>
            <a:ext cx="5017720" cy="461665"/>
          </a:xfrm>
          <a:prstGeom prst="rect">
            <a:avLst/>
          </a:prstGeom>
        </p:spPr>
        <p:txBody>
          <a:bodyPr wrap="none">
            <a:spAutoFit/>
          </a:bodyPr>
          <a:lstStyle/>
          <a:p>
            <a:r>
              <a:rPr lang="en-US" sz="2400" dirty="0">
                <a:latin typeface="Times New Roman" pitchFamily="18" charset="0"/>
                <a:cs typeface="Times New Roman" pitchFamily="18" charset="0"/>
              </a:rPr>
              <a:t>American adults aged 18 years or older</a:t>
            </a:r>
          </a:p>
        </p:txBody>
      </p:sp>
      <p:sp>
        <p:nvSpPr>
          <p:cNvPr id="14" name="Rectangle 13"/>
          <p:cNvSpPr/>
          <p:nvPr/>
        </p:nvSpPr>
        <p:spPr>
          <a:xfrm>
            <a:off x="944216" y="5277546"/>
            <a:ext cx="4572000" cy="461665"/>
          </a:xfrm>
          <a:prstGeom prst="rect">
            <a:avLst/>
          </a:prstGeom>
        </p:spPr>
        <p:txBody>
          <a:bodyPr>
            <a:spAutoFit/>
          </a:bodyPr>
          <a:lstStyle/>
          <a:p>
            <a:r>
              <a:rPr lang="en-US" sz="2400" b="1" dirty="0">
                <a:solidFill>
                  <a:schemeClr val="accent6">
                    <a:lumMod val="75000"/>
                  </a:schemeClr>
                </a:solidFill>
                <a:latin typeface="Times New Roman" pitchFamily="18" charset="0"/>
                <a:cs typeface="Times New Roman" pitchFamily="18" charset="0"/>
              </a:rPr>
              <a:t>(c) What is the sample?</a:t>
            </a:r>
          </a:p>
        </p:txBody>
      </p:sp>
      <p:sp>
        <p:nvSpPr>
          <p:cNvPr id="15" name="Rectangle 14"/>
          <p:cNvSpPr/>
          <p:nvPr/>
        </p:nvSpPr>
        <p:spPr>
          <a:xfrm>
            <a:off x="4220816" y="5277546"/>
            <a:ext cx="5693225" cy="461665"/>
          </a:xfrm>
          <a:prstGeom prst="rect">
            <a:avLst/>
          </a:prstGeom>
        </p:spPr>
        <p:txBody>
          <a:bodyPr wrap="none">
            <a:spAutoFit/>
          </a:bodyPr>
          <a:lstStyle/>
          <a:p>
            <a:r>
              <a:rPr lang="en-US" sz="2400" dirty="0">
                <a:latin typeface="Times New Roman" pitchFamily="18" charset="0"/>
                <a:cs typeface="Times New Roman" pitchFamily="18" charset="0"/>
              </a:rPr>
              <a:t>1026 American adults aged 18 years or older</a:t>
            </a:r>
          </a:p>
        </p:txBody>
      </p:sp>
      <p:sp>
        <p:nvSpPr>
          <p:cNvPr id="16" name="TextBox 15"/>
          <p:cNvSpPr txBox="1"/>
          <p:nvPr/>
        </p:nvSpPr>
        <p:spPr>
          <a:xfrm>
            <a:off x="944216" y="5848910"/>
            <a:ext cx="45720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(d) List the descriptive statistics?</a:t>
            </a:r>
          </a:p>
        </p:txBody>
      </p:sp>
      <p:sp>
        <p:nvSpPr>
          <p:cNvPr id="17" name="Rectangle 16"/>
          <p:cNvSpPr/>
          <p:nvPr/>
        </p:nvSpPr>
        <p:spPr>
          <a:xfrm>
            <a:off x="5326422" y="5848910"/>
            <a:ext cx="6511788" cy="830997"/>
          </a:xfrm>
          <a:prstGeom prst="rect">
            <a:avLst/>
          </a:prstGeom>
        </p:spPr>
        <p:txBody>
          <a:bodyPr wrap="square">
            <a:spAutoFit/>
          </a:bodyPr>
          <a:lstStyle/>
          <a:p>
            <a:r>
              <a:rPr lang="en-US" sz="2400" dirty="0">
                <a:latin typeface="Times New Roman" pitchFamily="18" charset="0"/>
                <a:cs typeface="Times New Roman" pitchFamily="18" charset="0"/>
              </a:rPr>
              <a:t>Of the 1026 individuals surveyed, </a:t>
            </a:r>
            <a:r>
              <a:rPr lang="en-US" sz="2400" b="1" dirty="0">
                <a:latin typeface="Times New Roman" pitchFamily="18" charset="0"/>
                <a:cs typeface="Times New Roman" pitchFamily="18" charset="0"/>
              </a:rPr>
              <a:t>35%</a:t>
            </a:r>
            <a:r>
              <a:rPr lang="en-US" sz="2400" dirty="0">
                <a:latin typeface="Times New Roman" pitchFamily="18" charset="0"/>
                <a:cs typeface="Times New Roman" pitchFamily="18" charset="0"/>
              </a:rPr>
              <a:t> indicated that 51 cents or more is wasted.</a:t>
            </a:r>
          </a:p>
        </p:txBody>
      </p:sp>
    </p:spTree>
    <p:extLst>
      <p:ext uri="{BB962C8B-B14F-4D97-AF65-F5344CB8AC3E}">
        <p14:creationId xmlns:p14="http://schemas.microsoft.com/office/powerpoint/2010/main" val="9874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7069" y="3626481"/>
            <a:ext cx="6134242"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(e) What can be inferred from this survey?</a:t>
            </a:r>
          </a:p>
        </p:txBody>
      </p:sp>
      <mc:AlternateContent xmlns:mc="http://schemas.openxmlformats.org/markup-compatibility/2006" xmlns:a14="http://schemas.microsoft.com/office/drawing/2010/main">
        <mc:Choice Requires="a14">
          <p:sp>
            <p:nvSpPr>
              <p:cNvPr id="8" name="Rectangle 7"/>
              <p:cNvSpPr/>
              <p:nvPr/>
            </p:nvSpPr>
            <p:spPr>
              <a:xfrm>
                <a:off x="1147069" y="4320989"/>
                <a:ext cx="9316280" cy="830997"/>
              </a:xfrm>
              <a:prstGeom prst="rect">
                <a:avLst/>
              </a:prstGeom>
            </p:spPr>
            <p:txBody>
              <a:bodyPr wrap="square">
                <a:spAutoFit/>
              </a:bodyPr>
              <a:lstStyle/>
              <a:p>
                <a:r>
                  <a:rPr lang="en-US" sz="2400" dirty="0">
                    <a:latin typeface="Times New Roman" pitchFamily="18" charset="0"/>
                    <a:cs typeface="Times New Roman" pitchFamily="18" charset="0"/>
                  </a:rPr>
                  <a:t>There is 95% chance that the actual proportion is between </a:t>
                </a:r>
              </a:p>
              <a:p>
                <a:r>
                  <a:rPr lang="en-US" sz="2400" dirty="0">
                    <a:latin typeface="Times New Roman" pitchFamily="18" charset="0"/>
                    <a:cs typeface="Times New Roman" pitchFamily="18" charset="0"/>
                  </a:rPr>
                  <a:t>35%</a:t>
                </a:r>
                <a14:m>
                  <m:oMath xmlns:m="http://schemas.openxmlformats.org/officeDocument/2006/math">
                    <m:r>
                      <a:rPr lang="en-US" sz="2400" i="1" dirty="0" smtClean="0">
                        <a:latin typeface="Cambria Math" panose="02040503050406030204" pitchFamily="18" charset="0"/>
                        <a:cs typeface="Times New Roman" pitchFamily="18" charset="0"/>
                      </a:rPr>
                      <m:t>−</m:t>
                    </m:r>
                  </m:oMath>
                </a14:m>
                <a:r>
                  <a:rPr lang="en-US" sz="2400" dirty="0">
                    <a:latin typeface="Times New Roman" pitchFamily="18" charset="0"/>
                    <a:cs typeface="Times New Roman" pitchFamily="18" charset="0"/>
                  </a:rPr>
                  <a:t>4% and 35%+4% which is given by the interval (31%, 39%)</a:t>
                </a:r>
              </a:p>
            </p:txBody>
          </p:sp>
        </mc:Choice>
        <mc:Fallback xmlns="">
          <p:sp>
            <p:nvSpPr>
              <p:cNvPr id="8" name="Rectangle 7"/>
              <p:cNvSpPr>
                <a:spLocks noRot="1" noChangeAspect="1" noMove="1" noResize="1" noEditPoints="1" noAdjustHandles="1" noChangeArrowheads="1" noChangeShapeType="1" noTextEdit="1"/>
              </p:cNvSpPr>
              <p:nvPr/>
            </p:nvSpPr>
            <p:spPr>
              <a:xfrm>
                <a:off x="1147069" y="4320989"/>
                <a:ext cx="9316280" cy="830997"/>
              </a:xfrm>
              <a:prstGeom prst="rect">
                <a:avLst/>
              </a:prstGeom>
              <a:blipFill rotWithShape="0">
                <a:blip r:embed="rId2"/>
                <a:stretch>
                  <a:fillRect l="-982" t="-5882" b="-16176"/>
                </a:stretch>
              </a:blipFill>
            </p:spPr>
            <p:txBody>
              <a:bodyPr/>
              <a:lstStyle/>
              <a:p>
                <a:r>
                  <a:rPr lang="en-US">
                    <a:noFill/>
                  </a:rPr>
                  <a:t> </a:t>
                </a:r>
              </a:p>
            </p:txBody>
          </p:sp>
        </mc:Fallback>
      </mc:AlternateContent>
      <p:sp>
        <p:nvSpPr>
          <p:cNvPr id="11" name="TextBox 10"/>
          <p:cNvSpPr txBox="1"/>
          <p:nvPr/>
        </p:nvSpPr>
        <p:spPr>
          <a:xfrm>
            <a:off x="583097" y="685801"/>
            <a:ext cx="11237842" cy="2677656"/>
          </a:xfrm>
          <a:prstGeom prst="rect">
            <a:avLst/>
          </a:prstGeom>
          <a:noFill/>
        </p:spPr>
        <p:txBody>
          <a:bodyPr wrap="square" rtlCol="0">
            <a:spAutoFit/>
          </a:bodyPr>
          <a:lstStyle/>
          <a:p>
            <a:r>
              <a:rPr lang="en-US" sz="2400" b="1" dirty="0">
                <a:latin typeface="Times New Roman" pitchFamily="18" charset="0"/>
                <a:cs typeface="Times New Roman" pitchFamily="18" charset="0"/>
              </a:rPr>
              <a:t>Government Waste  </a:t>
            </a:r>
            <a:r>
              <a:rPr lang="en-US" sz="2400" dirty="0">
                <a:latin typeface="Times New Roman" pitchFamily="18" charset="0"/>
                <a:cs typeface="Times New Roman" pitchFamily="18" charset="0"/>
              </a:rPr>
              <a:t>Gallup News Service conducted a survey of 1026 American adults aged 18 years or older, August 31–September 2, 2009. The respondents were asked, “Of every tax dollar that goes to the federal government in Washington, D.C., how many cents of each dollar would you say are wasted?” Of the 1026 individuals surveyed, 35% indicated that 51 cents or more is wasted. Gallup reported that 35% of all adult Americans 18 years or older believe the federal government wastes at least 51 cents of each dollar spent, with a margin of error of 4% and a 95% level of confidence. </a:t>
            </a:r>
          </a:p>
        </p:txBody>
      </p:sp>
      <mc:AlternateContent xmlns:mc="http://schemas.openxmlformats.org/markup-compatibility/2006" xmlns:a14="http://schemas.microsoft.com/office/drawing/2010/main">
        <mc:Choice Requires="a14">
          <p:sp>
            <p:nvSpPr>
              <p:cNvPr id="2" name="TextBox 1"/>
              <p:cNvSpPr txBox="1"/>
              <p:nvPr/>
            </p:nvSpPr>
            <p:spPr>
              <a:xfrm>
                <a:off x="583097" y="5595349"/>
                <a:ext cx="9203160" cy="830997"/>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Remark: </a:t>
                </a:r>
                <a:r>
                  <a:rPr lang="en-US" sz="2400" dirty="0">
                    <a:latin typeface="Arial" panose="020B0604020202020204" pitchFamily="34" charset="0"/>
                    <a:cs typeface="Arial" panose="020B0604020202020204" pitchFamily="34" charset="0"/>
                  </a:rPr>
                  <a:t>The rule is that the interval is from </a:t>
                </a:r>
              </a:p>
              <a:p>
                <a:r>
                  <a:rPr lang="en-US" sz="2400" b="1" i="1" dirty="0">
                    <a:latin typeface="Arial" panose="020B0604020202020204" pitchFamily="34" charset="0"/>
                    <a:cs typeface="Arial" panose="020B0604020202020204" pitchFamily="34" charset="0"/>
                  </a:rPr>
                  <a:t>             statistic</a:t>
                </a:r>
                <a14:m>
                  <m:oMath xmlns:m="http://schemas.openxmlformats.org/officeDocument/2006/math">
                    <m:r>
                      <a:rPr lang="en-US" sz="2400" b="1" i="1" dirty="0" smtClean="0">
                        <a:latin typeface="Cambria Math" panose="02040503050406030204" pitchFamily="18" charset="0"/>
                      </a:rPr>
                      <m:t>−</m:t>
                    </m:r>
                  </m:oMath>
                </a14:m>
                <a:r>
                  <a:rPr lang="en-US" sz="2400" b="1" i="1" dirty="0">
                    <a:latin typeface="Arial" panose="020B0604020202020204" pitchFamily="34" charset="0"/>
                    <a:cs typeface="Arial" panose="020B0604020202020204" pitchFamily="34" charset="0"/>
                  </a:rPr>
                  <a:t>margin of error   </a:t>
                </a:r>
                <a:r>
                  <a:rPr lang="en-US" sz="2400" dirty="0">
                    <a:latin typeface="Arial" panose="020B0604020202020204" pitchFamily="34" charset="0"/>
                    <a:cs typeface="Arial" panose="020B0604020202020204" pitchFamily="34" charset="0"/>
                  </a:rPr>
                  <a:t>to   </a:t>
                </a:r>
                <a:r>
                  <a:rPr lang="en-US" sz="2400" b="1" i="1" dirty="0" err="1">
                    <a:latin typeface="Arial" panose="020B0604020202020204" pitchFamily="34" charset="0"/>
                    <a:cs typeface="Arial" panose="020B0604020202020204" pitchFamily="34" charset="0"/>
                  </a:rPr>
                  <a:t>statistic+margin</a:t>
                </a:r>
                <a:r>
                  <a:rPr lang="en-US" sz="2400" b="1" i="1" dirty="0">
                    <a:latin typeface="Arial" panose="020B0604020202020204" pitchFamily="34" charset="0"/>
                    <a:cs typeface="Arial" panose="020B0604020202020204" pitchFamily="34" charset="0"/>
                  </a:rPr>
                  <a:t> of error</a:t>
                </a:r>
              </a:p>
            </p:txBody>
          </p:sp>
        </mc:Choice>
        <mc:Fallback xmlns="">
          <p:sp>
            <p:nvSpPr>
              <p:cNvPr id="2" name="TextBox 1"/>
              <p:cNvSpPr txBox="1">
                <a:spLocks noRot="1" noChangeAspect="1" noMove="1" noResize="1" noEditPoints="1" noAdjustHandles="1" noChangeArrowheads="1" noChangeShapeType="1" noTextEdit="1"/>
              </p:cNvSpPr>
              <p:nvPr/>
            </p:nvSpPr>
            <p:spPr>
              <a:xfrm>
                <a:off x="583097" y="5595349"/>
                <a:ext cx="9203160" cy="830997"/>
              </a:xfrm>
              <a:prstGeom prst="rect">
                <a:avLst/>
              </a:prstGeom>
              <a:blipFill rotWithShape="0">
                <a:blip r:embed="rId3"/>
                <a:stretch>
                  <a:fillRect l="-1060" t="-5147" b="-1691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06BFC6E-AE8F-4B73-B7E9-70E2F8A04388}"/>
              </a:ext>
            </a:extLst>
          </p:cNvPr>
          <p:cNvSpPr txBox="1"/>
          <p:nvPr/>
        </p:nvSpPr>
        <p:spPr>
          <a:xfrm>
            <a:off x="685799" y="224136"/>
            <a:ext cx="1851991"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a:solidFill>
                  <a:schemeClr val="tx1"/>
                </a:solidFill>
                <a:latin typeface="Times New Roman" pitchFamily="18" charset="0"/>
                <a:cs typeface="Times New Roman" pitchFamily="18" charset="0"/>
              </a:rPr>
              <a:t>Example :</a:t>
            </a:r>
          </a:p>
        </p:txBody>
      </p:sp>
    </p:spTree>
    <p:extLst>
      <p:ext uri="{BB962C8B-B14F-4D97-AF65-F5344CB8AC3E}">
        <p14:creationId xmlns:p14="http://schemas.microsoft.com/office/powerpoint/2010/main" val="4787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8246" y="1415143"/>
            <a:ext cx="7395754" cy="461665"/>
          </a:xfrm>
          <a:prstGeom prst="rect">
            <a:avLst/>
          </a:prstGeom>
          <a:noFill/>
        </p:spPr>
        <p:txBody>
          <a:bodyPr wrap="square" rtlCol="0">
            <a:spAutoFit/>
          </a:bodyPr>
          <a:lstStyle/>
          <a:p>
            <a:r>
              <a:rPr lang="en-US" sz="2400" b="1" dirty="0">
                <a:latin typeface="Times New Roman" pitchFamily="18" charset="0"/>
                <a:cs typeface="Times New Roman" pitchFamily="18" charset="0"/>
              </a:rPr>
              <a:t>Classify the variable as qualitative or quantitative:</a:t>
            </a:r>
          </a:p>
        </p:txBody>
      </p:sp>
      <p:sp>
        <p:nvSpPr>
          <p:cNvPr id="4" name="TextBox 3"/>
          <p:cNvSpPr txBox="1"/>
          <p:nvPr/>
        </p:nvSpPr>
        <p:spPr>
          <a:xfrm>
            <a:off x="1562100" y="734552"/>
            <a:ext cx="1533797"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a:solidFill>
                  <a:schemeClr val="tx1"/>
                </a:solidFill>
                <a:latin typeface="Times New Roman" pitchFamily="18" charset="0"/>
                <a:cs typeface="Times New Roman" pitchFamily="18" charset="0"/>
              </a:rPr>
              <a:t>Example :</a:t>
            </a:r>
          </a:p>
        </p:txBody>
      </p:sp>
      <p:sp>
        <p:nvSpPr>
          <p:cNvPr id="6" name="TextBox 5"/>
          <p:cNvSpPr txBox="1"/>
          <p:nvPr/>
        </p:nvSpPr>
        <p:spPr>
          <a:xfrm>
            <a:off x="1748246" y="1872343"/>
            <a:ext cx="65532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15. Nation of origin  </a:t>
            </a:r>
          </a:p>
        </p:txBody>
      </p:sp>
      <p:sp>
        <p:nvSpPr>
          <p:cNvPr id="7" name="TextBox 6"/>
          <p:cNvSpPr txBox="1"/>
          <p:nvPr/>
        </p:nvSpPr>
        <p:spPr>
          <a:xfrm>
            <a:off x="1748246" y="5108365"/>
            <a:ext cx="45720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21. Phone number</a:t>
            </a:r>
          </a:p>
        </p:txBody>
      </p:sp>
      <p:sp>
        <p:nvSpPr>
          <p:cNvPr id="8" name="TextBox 7"/>
          <p:cNvSpPr txBox="1"/>
          <p:nvPr/>
        </p:nvSpPr>
        <p:spPr>
          <a:xfrm>
            <a:off x="1748246" y="3013168"/>
            <a:ext cx="67056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17. Grams of carbohydrates in doughnut</a:t>
            </a:r>
          </a:p>
        </p:txBody>
      </p:sp>
      <p:sp>
        <p:nvSpPr>
          <p:cNvPr id="10" name="TextBox 9"/>
          <p:cNvSpPr txBox="1"/>
          <p:nvPr/>
        </p:nvSpPr>
        <p:spPr>
          <a:xfrm>
            <a:off x="2143397" y="2319703"/>
            <a:ext cx="1905000" cy="461665"/>
          </a:xfrm>
          <a:prstGeom prst="rect">
            <a:avLst/>
          </a:prstGeom>
          <a:noFill/>
        </p:spPr>
        <p:txBody>
          <a:bodyPr wrap="square" rtlCol="0">
            <a:spAutoFit/>
          </a:bodyPr>
          <a:lstStyle/>
          <a:p>
            <a:r>
              <a:rPr lang="en-US" sz="2400" dirty="0">
                <a:latin typeface="Times New Roman" pitchFamily="18" charset="0"/>
                <a:cs typeface="Times New Roman" pitchFamily="18" charset="0"/>
              </a:rPr>
              <a:t>Qualitative</a:t>
            </a:r>
          </a:p>
        </p:txBody>
      </p:sp>
      <p:sp>
        <p:nvSpPr>
          <p:cNvPr id="11" name="Rectangle 10"/>
          <p:cNvSpPr/>
          <p:nvPr/>
        </p:nvSpPr>
        <p:spPr>
          <a:xfrm>
            <a:off x="2107212" y="3482036"/>
            <a:ext cx="1702710" cy="461665"/>
          </a:xfrm>
          <a:prstGeom prst="rect">
            <a:avLst/>
          </a:prstGeom>
        </p:spPr>
        <p:txBody>
          <a:bodyPr wrap="none">
            <a:spAutoFit/>
          </a:bodyPr>
          <a:lstStyle/>
          <a:p>
            <a:r>
              <a:rPr lang="en-US" sz="2400" dirty="0">
                <a:latin typeface="Times New Roman" pitchFamily="18" charset="0"/>
                <a:cs typeface="Times New Roman" pitchFamily="18" charset="0"/>
              </a:rPr>
              <a:t>Quantitative</a:t>
            </a:r>
          </a:p>
        </p:txBody>
      </p:sp>
      <p:sp>
        <p:nvSpPr>
          <p:cNvPr id="12" name="Rectangle 11"/>
          <p:cNvSpPr/>
          <p:nvPr/>
        </p:nvSpPr>
        <p:spPr>
          <a:xfrm>
            <a:off x="2107212" y="5614201"/>
            <a:ext cx="8525954" cy="461665"/>
          </a:xfrm>
          <a:prstGeom prst="rect">
            <a:avLst/>
          </a:prstGeom>
        </p:spPr>
        <p:txBody>
          <a:bodyPr wrap="square">
            <a:spAutoFit/>
          </a:bodyPr>
          <a:lstStyle/>
          <a:p>
            <a:r>
              <a:rPr lang="en-US" sz="2400" dirty="0">
                <a:latin typeface="Times New Roman" pitchFamily="18" charset="0"/>
                <a:cs typeface="Times New Roman" pitchFamily="18" charset="0"/>
              </a:rPr>
              <a:t>Qualitative (they describe a contact, we don’t add or subtract them)</a:t>
            </a:r>
          </a:p>
        </p:txBody>
      </p:sp>
      <p:sp>
        <p:nvSpPr>
          <p:cNvPr id="14" name="Rectangle 13"/>
          <p:cNvSpPr/>
          <p:nvPr/>
        </p:nvSpPr>
        <p:spPr>
          <a:xfrm>
            <a:off x="1763485" y="4016176"/>
            <a:ext cx="9744891" cy="461665"/>
          </a:xfrm>
          <a:prstGeom prst="rect">
            <a:avLst/>
          </a:prstGeom>
        </p:spPr>
        <p:txBody>
          <a:bodyPr wrap="square">
            <a:spAutoFit/>
          </a:bodyPr>
          <a:lstStyle/>
          <a:p>
            <a:r>
              <a:rPr lang="en-US" sz="2400" b="1" dirty="0">
                <a:solidFill>
                  <a:schemeClr val="accent6">
                    <a:lumMod val="75000"/>
                  </a:schemeClr>
                </a:solidFill>
                <a:latin typeface="Times New Roman" pitchFamily="18" charset="0"/>
                <a:cs typeface="Times New Roman" pitchFamily="18" charset="0"/>
              </a:rPr>
              <a:t>19. Number of </a:t>
            </a:r>
            <a:r>
              <a:rPr lang="en-US" sz="2400" b="1" dirty="0" err="1">
                <a:solidFill>
                  <a:schemeClr val="accent6">
                    <a:lumMod val="75000"/>
                  </a:schemeClr>
                </a:solidFill>
                <a:latin typeface="Times New Roman" pitchFamily="18" charset="0"/>
                <a:cs typeface="Times New Roman" pitchFamily="18" charset="0"/>
              </a:rPr>
              <a:t>unpopped</a:t>
            </a:r>
            <a:r>
              <a:rPr lang="en-US" sz="2400" b="1" dirty="0">
                <a:solidFill>
                  <a:schemeClr val="accent6">
                    <a:lumMod val="75000"/>
                  </a:schemeClr>
                </a:solidFill>
                <a:latin typeface="Times New Roman" pitchFamily="18" charset="0"/>
                <a:cs typeface="Times New Roman" pitchFamily="18" charset="0"/>
              </a:rPr>
              <a:t> kernels in a bag of ACT microwave popcorn </a:t>
            </a:r>
          </a:p>
        </p:txBody>
      </p:sp>
      <p:sp>
        <p:nvSpPr>
          <p:cNvPr id="15" name="Rectangle 14"/>
          <p:cNvSpPr/>
          <p:nvPr/>
        </p:nvSpPr>
        <p:spPr>
          <a:xfrm>
            <a:off x="2107212" y="4509737"/>
            <a:ext cx="1702710" cy="738664"/>
          </a:xfrm>
          <a:prstGeom prst="rect">
            <a:avLst/>
          </a:prstGeom>
        </p:spPr>
        <p:txBody>
          <a:bodyPr wrap="none">
            <a:spAutoFit/>
          </a:bodyPr>
          <a:lstStyle/>
          <a:p>
            <a:r>
              <a:rPr lang="en-US" sz="2400" dirty="0">
                <a:latin typeface="Times New Roman" pitchFamily="18" charset="0"/>
                <a:cs typeface="Times New Roman" pitchFamily="18" charset="0"/>
              </a:rPr>
              <a:t>Quantitative</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0414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169487"/>
            <a:ext cx="10178143" cy="461665"/>
          </a:xfrm>
          <a:prstGeom prst="rect">
            <a:avLst/>
          </a:prstGeom>
          <a:noFill/>
        </p:spPr>
        <p:txBody>
          <a:bodyPr wrap="square" rtlCol="0">
            <a:spAutoFit/>
          </a:bodyPr>
          <a:lstStyle/>
          <a:p>
            <a:r>
              <a:rPr lang="en-US" sz="2400" b="1" dirty="0">
                <a:latin typeface="Times New Roman" pitchFamily="18" charset="0"/>
                <a:cs typeface="Times New Roman" pitchFamily="18" charset="0"/>
              </a:rPr>
              <a:t>Determine whether the quantitative variable is discrete or continuous:  </a:t>
            </a:r>
          </a:p>
        </p:txBody>
      </p:sp>
      <p:sp>
        <p:nvSpPr>
          <p:cNvPr id="4" name="TextBox 3"/>
          <p:cNvSpPr txBox="1"/>
          <p:nvPr/>
        </p:nvSpPr>
        <p:spPr>
          <a:xfrm>
            <a:off x="2023081" y="544405"/>
            <a:ext cx="1730829"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a:solidFill>
                  <a:schemeClr val="tx1"/>
                </a:solidFill>
                <a:latin typeface="Times New Roman" pitchFamily="18" charset="0"/>
                <a:cs typeface="Times New Roman" pitchFamily="18" charset="0"/>
              </a:rPr>
              <a:t>Example :</a:t>
            </a:r>
          </a:p>
        </p:txBody>
      </p:sp>
      <p:sp>
        <p:nvSpPr>
          <p:cNvPr id="6" name="TextBox 5"/>
          <p:cNvSpPr txBox="1"/>
          <p:nvPr/>
        </p:nvSpPr>
        <p:spPr>
          <a:xfrm>
            <a:off x="1959370" y="1827484"/>
            <a:ext cx="65532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23. Goals scored in a season by soccer player</a:t>
            </a:r>
          </a:p>
        </p:txBody>
      </p:sp>
      <p:sp>
        <p:nvSpPr>
          <p:cNvPr id="7" name="TextBox 6"/>
          <p:cNvSpPr txBox="1"/>
          <p:nvPr/>
        </p:nvSpPr>
        <p:spPr>
          <a:xfrm>
            <a:off x="2023081" y="5246510"/>
            <a:ext cx="733044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29. Points scored in an NCAA basketball game</a:t>
            </a:r>
          </a:p>
        </p:txBody>
      </p:sp>
      <p:sp>
        <p:nvSpPr>
          <p:cNvPr id="8" name="TextBox 7"/>
          <p:cNvSpPr txBox="1"/>
          <p:nvPr/>
        </p:nvSpPr>
        <p:spPr>
          <a:xfrm>
            <a:off x="1959370" y="2869299"/>
            <a:ext cx="67056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25. Length of a country song</a:t>
            </a:r>
          </a:p>
        </p:txBody>
      </p:sp>
      <p:sp>
        <p:nvSpPr>
          <p:cNvPr id="10" name="TextBox 9"/>
          <p:cNvSpPr txBox="1"/>
          <p:nvPr/>
        </p:nvSpPr>
        <p:spPr>
          <a:xfrm>
            <a:off x="2261169" y="2386519"/>
            <a:ext cx="1905000" cy="461665"/>
          </a:xfrm>
          <a:prstGeom prst="rect">
            <a:avLst/>
          </a:prstGeom>
          <a:noFill/>
        </p:spPr>
        <p:txBody>
          <a:bodyPr wrap="square" rtlCol="0">
            <a:spAutoFit/>
          </a:bodyPr>
          <a:lstStyle/>
          <a:p>
            <a:r>
              <a:rPr lang="en-US" sz="2400" dirty="0">
                <a:latin typeface="Times New Roman" pitchFamily="18" charset="0"/>
                <a:cs typeface="Times New Roman" pitchFamily="18" charset="0"/>
              </a:rPr>
              <a:t>Discrete</a:t>
            </a:r>
          </a:p>
        </p:txBody>
      </p:sp>
      <p:sp>
        <p:nvSpPr>
          <p:cNvPr id="11" name="Rectangle 10"/>
          <p:cNvSpPr/>
          <p:nvPr/>
        </p:nvSpPr>
        <p:spPr>
          <a:xfrm>
            <a:off x="2261169" y="3414728"/>
            <a:ext cx="1603324" cy="461665"/>
          </a:xfrm>
          <a:prstGeom prst="rect">
            <a:avLst/>
          </a:prstGeom>
        </p:spPr>
        <p:txBody>
          <a:bodyPr wrap="none">
            <a:spAutoFit/>
          </a:bodyPr>
          <a:lstStyle/>
          <a:p>
            <a:r>
              <a:rPr lang="en-US" sz="2400" dirty="0">
                <a:latin typeface="Times New Roman" pitchFamily="18" charset="0"/>
                <a:cs typeface="Times New Roman" pitchFamily="18" charset="0"/>
              </a:rPr>
              <a:t>Continuous</a:t>
            </a:r>
          </a:p>
        </p:txBody>
      </p:sp>
      <p:sp>
        <p:nvSpPr>
          <p:cNvPr id="12" name="Rectangle 11"/>
          <p:cNvSpPr/>
          <p:nvPr/>
        </p:nvSpPr>
        <p:spPr>
          <a:xfrm>
            <a:off x="2261169" y="5766655"/>
            <a:ext cx="7620000" cy="461665"/>
          </a:xfrm>
          <a:prstGeom prst="rect">
            <a:avLst/>
          </a:prstGeom>
        </p:spPr>
        <p:txBody>
          <a:bodyPr wrap="square">
            <a:spAutoFit/>
          </a:bodyPr>
          <a:lstStyle/>
          <a:p>
            <a:r>
              <a:rPr lang="en-US" sz="2400" dirty="0">
                <a:latin typeface="Times New Roman" pitchFamily="18" charset="0"/>
                <a:cs typeface="Times New Roman" pitchFamily="18" charset="0"/>
              </a:rPr>
              <a:t>Discrete</a:t>
            </a:r>
          </a:p>
        </p:txBody>
      </p:sp>
      <p:sp>
        <p:nvSpPr>
          <p:cNvPr id="14" name="Rectangle 13"/>
          <p:cNvSpPr/>
          <p:nvPr/>
        </p:nvSpPr>
        <p:spPr>
          <a:xfrm>
            <a:off x="1959370" y="4044920"/>
            <a:ext cx="7924800" cy="461665"/>
          </a:xfrm>
          <a:prstGeom prst="rect">
            <a:avLst/>
          </a:prstGeom>
        </p:spPr>
        <p:txBody>
          <a:bodyPr wrap="square">
            <a:spAutoFit/>
          </a:bodyPr>
          <a:lstStyle/>
          <a:p>
            <a:r>
              <a:rPr lang="en-US" sz="2400" b="1" dirty="0">
                <a:solidFill>
                  <a:schemeClr val="accent6">
                    <a:lumMod val="75000"/>
                  </a:schemeClr>
                </a:solidFill>
                <a:latin typeface="Times New Roman" pitchFamily="18" charset="0"/>
                <a:cs typeface="Times New Roman" pitchFamily="18" charset="0"/>
              </a:rPr>
              <a:t>27. Temperature on a randomly selected day in Memphis </a:t>
            </a:r>
          </a:p>
        </p:txBody>
      </p:sp>
      <p:sp>
        <p:nvSpPr>
          <p:cNvPr id="15" name="Rectangle 14"/>
          <p:cNvSpPr/>
          <p:nvPr/>
        </p:nvSpPr>
        <p:spPr>
          <a:xfrm>
            <a:off x="2264884" y="4675113"/>
            <a:ext cx="2881881" cy="738664"/>
          </a:xfrm>
          <a:prstGeom prst="rect">
            <a:avLst/>
          </a:prstGeom>
        </p:spPr>
        <p:txBody>
          <a:bodyPr wrap="square">
            <a:spAutoFit/>
          </a:bodyPr>
          <a:lstStyle/>
          <a:p>
            <a:r>
              <a:rPr lang="en-US" sz="2400" dirty="0">
                <a:latin typeface="Times New Roman" pitchFamily="18" charset="0"/>
                <a:cs typeface="Times New Roman" pitchFamily="18" charset="0"/>
              </a:rPr>
              <a:t>Continuous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8158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234" y="1284514"/>
            <a:ext cx="86106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Determine the level of measurement of each variable:  </a:t>
            </a:r>
          </a:p>
        </p:txBody>
      </p:sp>
      <p:sp>
        <p:nvSpPr>
          <p:cNvPr id="4" name="TextBox 3"/>
          <p:cNvSpPr txBox="1"/>
          <p:nvPr/>
        </p:nvSpPr>
        <p:spPr>
          <a:xfrm>
            <a:off x="1482634" y="751114"/>
            <a:ext cx="1613264"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a:solidFill>
                  <a:schemeClr val="tx1"/>
                </a:solidFill>
                <a:latin typeface="Times New Roman" pitchFamily="18" charset="0"/>
                <a:cs typeface="Times New Roman" pitchFamily="18" charset="0"/>
              </a:rPr>
              <a:t>Example :</a:t>
            </a:r>
          </a:p>
        </p:txBody>
      </p:sp>
      <p:sp>
        <p:nvSpPr>
          <p:cNvPr id="6" name="TextBox 5"/>
          <p:cNvSpPr txBox="1"/>
          <p:nvPr/>
        </p:nvSpPr>
        <p:spPr>
          <a:xfrm>
            <a:off x="1330234" y="1976848"/>
            <a:ext cx="65532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31. Nation of origin </a:t>
            </a:r>
          </a:p>
        </p:txBody>
      </p:sp>
      <p:sp>
        <p:nvSpPr>
          <p:cNvPr id="8" name="TextBox 7"/>
          <p:cNvSpPr txBox="1"/>
          <p:nvPr/>
        </p:nvSpPr>
        <p:spPr>
          <a:xfrm>
            <a:off x="1330234" y="2872966"/>
            <a:ext cx="6705600" cy="461665"/>
          </a:xfrm>
          <a:prstGeom prst="rect">
            <a:avLst/>
          </a:prstGeom>
          <a:noFill/>
        </p:spPr>
        <p:txBody>
          <a:bodyPr wrap="square" rtlCol="0">
            <a:spAutoFit/>
          </a:bodyPr>
          <a:lstStyle/>
          <a:p>
            <a:r>
              <a:rPr lang="en-US" sz="2400" b="1" dirty="0">
                <a:solidFill>
                  <a:schemeClr val="accent6">
                    <a:lumMod val="75000"/>
                  </a:schemeClr>
                </a:solidFill>
                <a:latin typeface="Times New Roman" pitchFamily="18" charset="0"/>
                <a:cs typeface="Times New Roman" pitchFamily="18" charset="0"/>
              </a:rPr>
              <a:t>32. Movie rating of one star through five stars</a:t>
            </a:r>
          </a:p>
        </p:txBody>
      </p:sp>
      <p:sp>
        <p:nvSpPr>
          <p:cNvPr id="10" name="TextBox 9"/>
          <p:cNvSpPr txBox="1"/>
          <p:nvPr/>
        </p:nvSpPr>
        <p:spPr>
          <a:xfrm>
            <a:off x="1689201" y="2424907"/>
            <a:ext cx="1905000" cy="461665"/>
          </a:xfrm>
          <a:prstGeom prst="rect">
            <a:avLst/>
          </a:prstGeom>
          <a:noFill/>
        </p:spPr>
        <p:txBody>
          <a:bodyPr wrap="square" rtlCol="0">
            <a:spAutoFit/>
          </a:bodyPr>
          <a:lstStyle/>
          <a:p>
            <a:r>
              <a:rPr lang="en-US" sz="2400" dirty="0">
                <a:latin typeface="Times New Roman" pitchFamily="18" charset="0"/>
                <a:cs typeface="Times New Roman" pitchFamily="18" charset="0"/>
              </a:rPr>
              <a:t>Nominal</a:t>
            </a:r>
          </a:p>
        </p:txBody>
      </p:sp>
      <p:sp>
        <p:nvSpPr>
          <p:cNvPr id="11" name="Rectangle 10"/>
          <p:cNvSpPr/>
          <p:nvPr/>
        </p:nvSpPr>
        <p:spPr>
          <a:xfrm>
            <a:off x="1689201" y="3392898"/>
            <a:ext cx="1124026" cy="461665"/>
          </a:xfrm>
          <a:prstGeom prst="rect">
            <a:avLst/>
          </a:prstGeom>
        </p:spPr>
        <p:txBody>
          <a:bodyPr wrap="none">
            <a:spAutoFit/>
          </a:bodyPr>
          <a:lstStyle/>
          <a:p>
            <a:r>
              <a:rPr lang="en-US" sz="2400" dirty="0">
                <a:latin typeface="Times New Roman" pitchFamily="18" charset="0"/>
                <a:cs typeface="Times New Roman" pitchFamily="18" charset="0"/>
              </a:rPr>
              <a:t>Ordinal</a:t>
            </a:r>
          </a:p>
        </p:txBody>
      </p:sp>
      <p:sp>
        <p:nvSpPr>
          <p:cNvPr id="14" name="Rectangle 13"/>
          <p:cNvSpPr/>
          <p:nvPr/>
        </p:nvSpPr>
        <p:spPr>
          <a:xfrm>
            <a:off x="1330234" y="3912830"/>
            <a:ext cx="7924800" cy="461665"/>
          </a:xfrm>
          <a:prstGeom prst="rect">
            <a:avLst/>
          </a:prstGeom>
        </p:spPr>
        <p:txBody>
          <a:bodyPr wrap="square">
            <a:spAutoFit/>
          </a:bodyPr>
          <a:lstStyle/>
          <a:p>
            <a:r>
              <a:rPr lang="en-US" sz="2400" b="1" dirty="0">
                <a:solidFill>
                  <a:schemeClr val="accent6">
                    <a:lumMod val="75000"/>
                  </a:schemeClr>
                </a:solidFill>
                <a:latin typeface="Times New Roman" pitchFamily="18" charset="0"/>
                <a:cs typeface="Times New Roman" pitchFamily="18" charset="0"/>
              </a:rPr>
              <a:t>36. Eye color</a:t>
            </a:r>
          </a:p>
        </p:txBody>
      </p:sp>
      <p:sp>
        <p:nvSpPr>
          <p:cNvPr id="15" name="Rectangle 14"/>
          <p:cNvSpPr/>
          <p:nvPr/>
        </p:nvSpPr>
        <p:spPr>
          <a:xfrm>
            <a:off x="1689201" y="4457478"/>
            <a:ext cx="1249060" cy="738664"/>
          </a:xfrm>
          <a:prstGeom prst="rect">
            <a:avLst/>
          </a:prstGeom>
        </p:spPr>
        <p:txBody>
          <a:bodyPr wrap="square">
            <a:spAutoFit/>
          </a:bodyPr>
          <a:lstStyle/>
          <a:p>
            <a:r>
              <a:rPr lang="en-US" sz="2400" dirty="0">
                <a:latin typeface="Times New Roman" pitchFamily="18" charset="0"/>
                <a:cs typeface="Times New Roman" pitchFamily="18" charset="0"/>
              </a:rPr>
              <a:t>Nominal</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4249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399" y="458655"/>
            <a:ext cx="9472749" cy="830997"/>
          </a:xfrm>
          <a:prstGeom prst="rect">
            <a:avLst/>
          </a:prstGeom>
          <a:noFill/>
        </p:spPr>
        <p:txBody>
          <a:bodyPr wrap="square" rtlCol="0">
            <a:spAutoFit/>
          </a:bodyPr>
          <a:lstStyle/>
          <a:p>
            <a:r>
              <a:rPr lang="en-US" sz="2400" dirty="0">
                <a:latin typeface="Times New Roman" pitchFamily="18" charset="0"/>
                <a:cs typeface="Times New Roman" pitchFamily="18" charset="0"/>
              </a:rPr>
              <a:t>Identify the individuals, variables, and data corresponding to the variables. Determine whether each variable is qualitative, continuous or discrete:  </a:t>
            </a:r>
          </a:p>
        </p:txBody>
      </p:sp>
      <p:sp>
        <p:nvSpPr>
          <p:cNvPr id="4" name="TextBox 3"/>
          <p:cNvSpPr txBox="1"/>
          <p:nvPr/>
        </p:nvSpPr>
        <p:spPr>
          <a:xfrm>
            <a:off x="535576" y="505797"/>
            <a:ext cx="1521823"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a:solidFill>
                  <a:schemeClr val="tx1"/>
                </a:solidFill>
                <a:latin typeface="Times New Roman" pitchFamily="18" charset="0"/>
                <a:cs typeface="Times New Roman" pitchFamily="18" charset="0"/>
              </a:rPr>
              <a:t>Example :</a:t>
            </a:r>
          </a:p>
        </p:txBody>
      </p:sp>
      <p:graphicFrame>
        <p:nvGraphicFramePr>
          <p:cNvPr id="12" name="Table 11"/>
          <p:cNvGraphicFramePr>
            <a:graphicFrameLocks noGrp="1"/>
          </p:cNvGraphicFramePr>
          <p:nvPr>
            <p:extLst>
              <p:ext uri="{D42A27DB-BD31-4B8C-83A1-F6EECF244321}">
                <p14:modId xmlns:p14="http://schemas.microsoft.com/office/powerpoint/2010/main" val="92381816"/>
              </p:ext>
            </p:extLst>
          </p:nvPr>
        </p:nvGraphicFramePr>
        <p:xfrm>
          <a:off x="535576" y="1289652"/>
          <a:ext cx="8989424" cy="3112531"/>
        </p:xfrm>
        <a:graphic>
          <a:graphicData uri="http://schemas.openxmlformats.org/drawingml/2006/table">
            <a:tbl>
              <a:tblPr firstRow="1" bandRow="1">
                <a:tableStyleId>{93296810-A885-4BE3-A3E7-6D5BEEA58F35}</a:tableStyleId>
              </a:tblPr>
              <a:tblGrid>
                <a:gridCol w="3148150">
                  <a:extLst>
                    <a:ext uri="{9D8B030D-6E8A-4147-A177-3AD203B41FA5}">
                      <a16:colId xmlns:a16="http://schemas.microsoft.com/office/drawing/2014/main" val="20000"/>
                    </a:ext>
                  </a:extLst>
                </a:gridCol>
                <a:gridCol w="1346562">
                  <a:extLst>
                    <a:ext uri="{9D8B030D-6E8A-4147-A177-3AD203B41FA5}">
                      <a16:colId xmlns:a16="http://schemas.microsoft.com/office/drawing/2014/main" val="20001"/>
                    </a:ext>
                  </a:extLst>
                </a:gridCol>
                <a:gridCol w="2247356">
                  <a:extLst>
                    <a:ext uri="{9D8B030D-6E8A-4147-A177-3AD203B41FA5}">
                      <a16:colId xmlns:a16="http://schemas.microsoft.com/office/drawing/2014/main" val="20002"/>
                    </a:ext>
                  </a:extLst>
                </a:gridCol>
                <a:gridCol w="2247356">
                  <a:extLst>
                    <a:ext uri="{9D8B030D-6E8A-4147-A177-3AD203B41FA5}">
                      <a16:colId xmlns:a16="http://schemas.microsoft.com/office/drawing/2014/main" val="20003"/>
                    </a:ext>
                  </a:extLst>
                </a:gridCol>
              </a:tblGrid>
              <a:tr h="378339">
                <a:tc>
                  <a:txBody>
                    <a:bodyPr/>
                    <a:lstStyle/>
                    <a:p>
                      <a:pPr algn="ctr"/>
                      <a:r>
                        <a:rPr lang="en-US" sz="2400" dirty="0">
                          <a:latin typeface="Times New Roman" pitchFamily="18" charset="0"/>
                          <a:cs typeface="Times New Roman" pitchFamily="18" charset="0"/>
                        </a:rPr>
                        <a:t>Model</a:t>
                      </a:r>
                    </a:p>
                  </a:txBody>
                  <a:tcPr/>
                </a:tc>
                <a:tc>
                  <a:txBody>
                    <a:bodyPr/>
                    <a:lstStyle/>
                    <a:p>
                      <a:pPr algn="ctr"/>
                      <a:r>
                        <a:rPr lang="en-US" sz="2400" dirty="0">
                          <a:latin typeface="Times New Roman" pitchFamily="18" charset="0"/>
                          <a:cs typeface="Times New Roman" pitchFamily="18" charset="0"/>
                        </a:rPr>
                        <a:t>Weight (ounces)</a:t>
                      </a:r>
                    </a:p>
                  </a:txBody>
                  <a:tcPr/>
                </a:tc>
                <a:tc>
                  <a:txBody>
                    <a:bodyPr/>
                    <a:lstStyle/>
                    <a:p>
                      <a:pPr algn="ctr"/>
                      <a:r>
                        <a:rPr lang="en-US" sz="2400" dirty="0">
                          <a:latin typeface="Times New Roman" pitchFamily="18" charset="0"/>
                          <a:cs typeface="Times New Roman" pitchFamily="18" charset="0"/>
                        </a:rPr>
                        <a:t>Service provider</a:t>
                      </a:r>
                    </a:p>
                  </a:txBody>
                  <a:tcPr/>
                </a:tc>
                <a:tc>
                  <a:txBody>
                    <a:bodyPr/>
                    <a:lstStyle/>
                    <a:p>
                      <a:pPr algn="ctr"/>
                      <a:r>
                        <a:rPr lang="en-US" sz="2400" dirty="0">
                          <a:latin typeface="Times New Roman" pitchFamily="18" charset="0"/>
                          <a:cs typeface="Times New Roman" pitchFamily="18" charset="0"/>
                        </a:rPr>
                        <a:t>Depth (inches)</a:t>
                      </a:r>
                    </a:p>
                  </a:txBody>
                  <a:tcPr/>
                </a:tc>
                <a:extLst>
                  <a:ext uri="{0D108BD9-81ED-4DB2-BD59-A6C34878D82A}">
                    <a16:rowId xmlns:a16="http://schemas.microsoft.com/office/drawing/2014/main" val="10000"/>
                  </a:ext>
                </a:extLst>
              </a:tr>
              <a:tr h="460771">
                <a:tc>
                  <a:txBody>
                    <a:bodyPr/>
                    <a:lstStyle/>
                    <a:p>
                      <a:pPr algn="ctr"/>
                      <a:r>
                        <a:rPr lang="en-US" sz="2400" dirty="0">
                          <a:latin typeface="Times New Roman" pitchFamily="18" charset="0"/>
                          <a:cs typeface="Times New Roman" pitchFamily="18" charset="0"/>
                        </a:rPr>
                        <a:t>Motorola</a:t>
                      </a:r>
                      <a:r>
                        <a:rPr lang="en-US" sz="2400" baseline="0" dirty="0">
                          <a:latin typeface="Times New Roman" pitchFamily="18" charset="0"/>
                          <a:cs typeface="Times New Roman" pitchFamily="18" charset="0"/>
                        </a:rPr>
                        <a:t> </a:t>
                      </a:r>
                      <a:r>
                        <a:rPr lang="en-US" sz="2400" dirty="0">
                          <a:latin typeface="Times New Roman" pitchFamily="18" charset="0"/>
                          <a:cs typeface="Times New Roman" pitchFamily="18" charset="0"/>
                        </a:rPr>
                        <a:t>Droid X</a:t>
                      </a:r>
                    </a:p>
                  </a:txBody>
                  <a:tcPr/>
                </a:tc>
                <a:tc>
                  <a:txBody>
                    <a:bodyPr/>
                    <a:lstStyle/>
                    <a:p>
                      <a:pPr algn="ctr"/>
                      <a:r>
                        <a:rPr lang="en-US" sz="2400" dirty="0">
                          <a:latin typeface="Times New Roman" pitchFamily="18" charset="0"/>
                          <a:cs typeface="Times New Roman" pitchFamily="18" charset="0"/>
                        </a:rPr>
                        <a:t>5.47</a:t>
                      </a:r>
                    </a:p>
                  </a:txBody>
                  <a:tcPr/>
                </a:tc>
                <a:tc>
                  <a:txBody>
                    <a:bodyPr/>
                    <a:lstStyle/>
                    <a:p>
                      <a:pPr algn="ctr"/>
                      <a:r>
                        <a:rPr lang="en-US" sz="2400" dirty="0">
                          <a:latin typeface="Times New Roman" pitchFamily="18" charset="0"/>
                          <a:cs typeface="Times New Roman" pitchFamily="18" charset="0"/>
                        </a:rPr>
                        <a:t>Verizon</a:t>
                      </a:r>
                    </a:p>
                  </a:txBody>
                  <a:tcPr/>
                </a:tc>
                <a:tc>
                  <a:txBody>
                    <a:bodyPr/>
                    <a:lstStyle/>
                    <a:p>
                      <a:pPr algn="ctr"/>
                      <a:r>
                        <a:rPr lang="en-US" sz="2400" dirty="0">
                          <a:latin typeface="Times New Roman" pitchFamily="18" charset="0"/>
                          <a:cs typeface="Times New Roman" pitchFamily="18" charset="0"/>
                        </a:rPr>
                        <a:t>0.39</a:t>
                      </a:r>
                    </a:p>
                  </a:txBody>
                  <a:tcPr/>
                </a:tc>
                <a:extLst>
                  <a:ext uri="{0D108BD9-81ED-4DB2-BD59-A6C34878D82A}">
                    <a16:rowId xmlns:a16="http://schemas.microsoft.com/office/drawing/2014/main" val="10001"/>
                  </a:ext>
                </a:extLst>
              </a:tr>
              <a:tr h="431074">
                <a:tc>
                  <a:txBody>
                    <a:bodyPr/>
                    <a:lstStyle/>
                    <a:p>
                      <a:pPr algn="ctr"/>
                      <a:r>
                        <a:rPr lang="en-US" sz="2400" dirty="0">
                          <a:latin typeface="Times New Roman" pitchFamily="18" charset="0"/>
                          <a:cs typeface="Times New Roman" pitchFamily="18" charset="0"/>
                        </a:rPr>
                        <a:t>Motorola</a:t>
                      </a:r>
                      <a:r>
                        <a:rPr lang="en-US" sz="2400" baseline="0" dirty="0">
                          <a:latin typeface="Times New Roman" pitchFamily="18" charset="0"/>
                          <a:cs typeface="Times New Roman" pitchFamily="18" charset="0"/>
                        </a:rPr>
                        <a:t> </a:t>
                      </a:r>
                      <a:r>
                        <a:rPr lang="en-US" sz="2400" dirty="0">
                          <a:latin typeface="Times New Roman" pitchFamily="18" charset="0"/>
                          <a:cs typeface="Times New Roman" pitchFamily="18" charset="0"/>
                        </a:rPr>
                        <a:t>Droid 2</a:t>
                      </a:r>
                    </a:p>
                  </a:txBody>
                  <a:tcPr/>
                </a:tc>
                <a:tc>
                  <a:txBody>
                    <a:bodyPr/>
                    <a:lstStyle/>
                    <a:p>
                      <a:pPr algn="ctr"/>
                      <a:r>
                        <a:rPr lang="en-US" sz="2400" dirty="0">
                          <a:latin typeface="Times New Roman" pitchFamily="18" charset="0"/>
                          <a:cs typeface="Times New Roman" pitchFamily="18" charset="0"/>
                        </a:rPr>
                        <a:t>5.96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Verizon</a:t>
                      </a:r>
                    </a:p>
                  </a:txBody>
                  <a:tcPr/>
                </a:tc>
                <a:tc>
                  <a:txBody>
                    <a:bodyPr/>
                    <a:lstStyle/>
                    <a:p>
                      <a:pPr algn="ctr"/>
                      <a:r>
                        <a:rPr lang="en-US" sz="2400" dirty="0">
                          <a:latin typeface="Times New Roman" pitchFamily="18" charset="0"/>
                          <a:cs typeface="Times New Roman" pitchFamily="18" charset="0"/>
                        </a:rPr>
                        <a:t>0.53</a:t>
                      </a:r>
                    </a:p>
                  </a:txBody>
                  <a:tcPr/>
                </a:tc>
                <a:extLst>
                  <a:ext uri="{0D108BD9-81ED-4DB2-BD59-A6C34878D82A}">
                    <a16:rowId xmlns:a16="http://schemas.microsoft.com/office/drawing/2014/main" val="10002"/>
                  </a:ext>
                </a:extLst>
              </a:tr>
              <a:tr h="378339">
                <a:tc>
                  <a:txBody>
                    <a:bodyPr/>
                    <a:lstStyle/>
                    <a:p>
                      <a:pPr algn="ctr"/>
                      <a:r>
                        <a:rPr lang="en-US" sz="2400" dirty="0">
                          <a:latin typeface="Times New Roman" pitchFamily="18" charset="0"/>
                          <a:cs typeface="Times New Roman" pitchFamily="18" charset="0"/>
                        </a:rPr>
                        <a:t>Apple </a:t>
                      </a:r>
                      <a:r>
                        <a:rPr lang="en-US" sz="2400" dirty="0" err="1">
                          <a:latin typeface="Times New Roman" pitchFamily="18" charset="0"/>
                          <a:cs typeface="Times New Roman" pitchFamily="18" charset="0"/>
                        </a:rPr>
                        <a:t>iphone</a:t>
                      </a:r>
                      <a:r>
                        <a:rPr lang="en-US" sz="2400" dirty="0">
                          <a:latin typeface="Times New Roman" pitchFamily="18" charset="0"/>
                          <a:cs typeface="Times New Roman" pitchFamily="18" charset="0"/>
                        </a:rPr>
                        <a:t> 4</a:t>
                      </a:r>
                    </a:p>
                  </a:txBody>
                  <a:tcPr/>
                </a:tc>
                <a:tc>
                  <a:txBody>
                    <a:bodyPr/>
                    <a:lstStyle/>
                    <a:p>
                      <a:pPr algn="ctr"/>
                      <a:r>
                        <a:rPr lang="en-US" sz="2400" dirty="0">
                          <a:latin typeface="Times New Roman" pitchFamily="18" charset="0"/>
                          <a:cs typeface="Times New Roman" pitchFamily="18" charset="0"/>
                        </a:rPr>
                        <a:t>4.8</a:t>
                      </a:r>
                    </a:p>
                  </a:txBody>
                  <a:tcPr/>
                </a:tc>
                <a:tc>
                  <a:txBody>
                    <a:bodyPr/>
                    <a:lstStyle/>
                    <a:p>
                      <a:pPr algn="ctr"/>
                      <a:r>
                        <a:rPr lang="en-US" sz="2400" dirty="0">
                          <a:latin typeface="Times New Roman" pitchFamily="18" charset="0"/>
                          <a:cs typeface="Times New Roman" pitchFamily="18" charset="0"/>
                        </a:rPr>
                        <a:t>ATT</a:t>
                      </a:r>
                    </a:p>
                  </a:txBody>
                  <a:tcPr/>
                </a:tc>
                <a:tc>
                  <a:txBody>
                    <a:bodyPr/>
                    <a:lstStyle/>
                    <a:p>
                      <a:pPr algn="ctr"/>
                      <a:r>
                        <a:rPr lang="en-US" sz="2400" dirty="0">
                          <a:latin typeface="Times New Roman" pitchFamily="18" charset="0"/>
                          <a:cs typeface="Times New Roman" pitchFamily="18" charset="0"/>
                        </a:rPr>
                        <a:t>0.37</a:t>
                      </a:r>
                    </a:p>
                  </a:txBody>
                  <a:tcPr/>
                </a:tc>
                <a:extLst>
                  <a:ext uri="{0D108BD9-81ED-4DB2-BD59-A6C34878D82A}">
                    <a16:rowId xmlns:a16="http://schemas.microsoft.com/office/drawing/2014/main" val="10003"/>
                  </a:ext>
                </a:extLst>
              </a:tr>
              <a:tr h="431074">
                <a:tc>
                  <a:txBody>
                    <a:bodyPr/>
                    <a:lstStyle/>
                    <a:p>
                      <a:pPr algn="ctr"/>
                      <a:r>
                        <a:rPr lang="en-US" sz="2400" dirty="0">
                          <a:latin typeface="Times New Roman" pitchFamily="18" charset="0"/>
                          <a:cs typeface="Times New Roman" pitchFamily="18" charset="0"/>
                        </a:rPr>
                        <a:t>Samsung Epic 4G</a:t>
                      </a:r>
                    </a:p>
                  </a:txBody>
                  <a:tcPr/>
                </a:tc>
                <a:tc>
                  <a:txBody>
                    <a:bodyPr/>
                    <a:lstStyle/>
                    <a:p>
                      <a:pPr algn="ctr"/>
                      <a:r>
                        <a:rPr lang="en-US" sz="2400" dirty="0">
                          <a:latin typeface="Times New Roman" pitchFamily="18" charset="0"/>
                          <a:cs typeface="Times New Roman" pitchFamily="18" charset="0"/>
                        </a:rPr>
                        <a:t>5.5</a:t>
                      </a:r>
                    </a:p>
                  </a:txBody>
                  <a:tcPr/>
                </a:tc>
                <a:tc>
                  <a:txBody>
                    <a:bodyPr/>
                    <a:lstStyle/>
                    <a:p>
                      <a:pPr algn="ctr"/>
                      <a:r>
                        <a:rPr lang="en-US" sz="2400" dirty="0">
                          <a:latin typeface="Times New Roman" pitchFamily="18" charset="0"/>
                          <a:cs typeface="Times New Roman" pitchFamily="18" charset="0"/>
                        </a:rPr>
                        <a:t>Sprint</a:t>
                      </a:r>
                    </a:p>
                  </a:txBody>
                  <a:tcPr/>
                </a:tc>
                <a:tc>
                  <a:txBody>
                    <a:bodyPr/>
                    <a:lstStyle/>
                    <a:p>
                      <a:pPr algn="ctr"/>
                      <a:r>
                        <a:rPr lang="en-US" sz="2400" dirty="0">
                          <a:latin typeface="Times New Roman" pitchFamily="18" charset="0"/>
                          <a:cs typeface="Times New Roman" pitchFamily="18" charset="0"/>
                        </a:rPr>
                        <a:t>0.6</a:t>
                      </a:r>
                    </a:p>
                  </a:txBody>
                  <a:tcPr/>
                </a:tc>
                <a:extLst>
                  <a:ext uri="{0D108BD9-81ED-4DB2-BD59-A6C34878D82A}">
                    <a16:rowId xmlns:a16="http://schemas.microsoft.com/office/drawing/2014/main" val="10004"/>
                  </a:ext>
                </a:extLst>
              </a:tr>
              <a:tr h="378339">
                <a:tc>
                  <a:txBody>
                    <a:bodyPr/>
                    <a:lstStyle/>
                    <a:p>
                      <a:pPr algn="ctr"/>
                      <a:r>
                        <a:rPr lang="en-US" sz="2400" dirty="0">
                          <a:latin typeface="Times New Roman" pitchFamily="18" charset="0"/>
                          <a:cs typeface="Times New Roman" pitchFamily="18" charset="0"/>
                        </a:rPr>
                        <a:t>Samsung captivate</a:t>
                      </a:r>
                    </a:p>
                  </a:txBody>
                  <a:tcPr/>
                </a:tc>
                <a:tc>
                  <a:txBody>
                    <a:bodyPr/>
                    <a:lstStyle/>
                    <a:p>
                      <a:pPr algn="ctr"/>
                      <a:r>
                        <a:rPr lang="en-US" sz="2400" dirty="0">
                          <a:latin typeface="Times New Roman" pitchFamily="18" charset="0"/>
                          <a:cs typeface="Times New Roman" pitchFamily="18" charset="0"/>
                        </a:rPr>
                        <a:t>4.5</a:t>
                      </a:r>
                    </a:p>
                  </a:txBody>
                  <a:tcPr/>
                </a:tc>
                <a:tc>
                  <a:txBody>
                    <a:bodyPr/>
                    <a:lstStyle/>
                    <a:p>
                      <a:pPr algn="ctr"/>
                      <a:r>
                        <a:rPr lang="en-US" sz="2400" dirty="0">
                          <a:latin typeface="Times New Roman" pitchFamily="18" charset="0"/>
                          <a:cs typeface="Times New Roman" pitchFamily="18" charset="0"/>
                        </a:rPr>
                        <a:t>ATT</a:t>
                      </a:r>
                    </a:p>
                  </a:txBody>
                  <a:tcPr/>
                </a:tc>
                <a:tc>
                  <a:txBody>
                    <a:bodyPr/>
                    <a:lstStyle/>
                    <a:p>
                      <a:pPr algn="ctr"/>
                      <a:r>
                        <a:rPr lang="en-US" sz="2400" dirty="0">
                          <a:latin typeface="Times New Roman" pitchFamily="18" charset="0"/>
                          <a:cs typeface="Times New Roman" pitchFamily="18" charset="0"/>
                        </a:rPr>
                        <a:t>0.39</a:t>
                      </a:r>
                    </a:p>
                  </a:txBody>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38158292"/>
              </p:ext>
            </p:extLst>
          </p:nvPr>
        </p:nvGraphicFramePr>
        <p:xfrm>
          <a:off x="535575" y="4567619"/>
          <a:ext cx="8989425" cy="2146689"/>
        </p:xfrm>
        <a:graphic>
          <a:graphicData uri="http://schemas.openxmlformats.org/drawingml/2006/table">
            <a:tbl>
              <a:tblPr firstRow="1" bandRow="1">
                <a:tableStyleId>{16D9F66E-5EB9-4882-86FB-DCBF35E3C3E4}</a:tableStyleId>
              </a:tblPr>
              <a:tblGrid>
                <a:gridCol w="2247356">
                  <a:extLst>
                    <a:ext uri="{9D8B030D-6E8A-4147-A177-3AD203B41FA5}">
                      <a16:colId xmlns:a16="http://schemas.microsoft.com/office/drawing/2014/main" val="20000"/>
                    </a:ext>
                  </a:extLst>
                </a:gridCol>
                <a:gridCol w="2247356">
                  <a:extLst>
                    <a:ext uri="{9D8B030D-6E8A-4147-A177-3AD203B41FA5}">
                      <a16:colId xmlns:a16="http://schemas.microsoft.com/office/drawing/2014/main" val="20001"/>
                    </a:ext>
                  </a:extLst>
                </a:gridCol>
                <a:gridCol w="4494713">
                  <a:extLst>
                    <a:ext uri="{9D8B030D-6E8A-4147-A177-3AD203B41FA5}">
                      <a16:colId xmlns:a16="http://schemas.microsoft.com/office/drawing/2014/main" val="20002"/>
                    </a:ext>
                  </a:extLst>
                </a:gridCol>
              </a:tblGrid>
              <a:tr h="560937">
                <a:tc>
                  <a:txBody>
                    <a:bodyPr/>
                    <a:lstStyle/>
                    <a:p>
                      <a:pPr algn="ctr"/>
                      <a:r>
                        <a:rPr lang="en-US" sz="2400" b="1" dirty="0">
                          <a:latin typeface="Times New Roman" pitchFamily="18" charset="0"/>
                          <a:cs typeface="Times New Roman" pitchFamily="18" charset="0"/>
                        </a:rPr>
                        <a:t>Individual</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b="0" dirty="0">
                          <a:latin typeface="Times New Roman" pitchFamily="18" charset="0"/>
                          <a:cs typeface="Times New Roman" pitchFamily="18" charset="0"/>
                        </a:rPr>
                        <a:t>Model</a:t>
                      </a:r>
                    </a:p>
                  </a:txBody>
                  <a:tcPr/>
                </a:tc>
                <a:tc>
                  <a:txBody>
                    <a:bodyPr/>
                    <a:lstStyle/>
                    <a:p>
                      <a:pPr algn="ctr"/>
                      <a:r>
                        <a:rPr lang="en-US" sz="2400" b="0" dirty="0">
                          <a:latin typeface="Times New Roman" pitchFamily="18" charset="0"/>
                          <a:cs typeface="Times New Roman" pitchFamily="18" charset="0"/>
                        </a:rPr>
                        <a:t>Qualitative ,</a:t>
                      </a:r>
                      <a:r>
                        <a:rPr lang="en-US" sz="2400" b="0" baseline="0" dirty="0">
                          <a:latin typeface="Times New Roman" pitchFamily="18" charset="0"/>
                          <a:cs typeface="Times New Roman" pitchFamily="18" charset="0"/>
                        </a:rPr>
                        <a:t> nominal</a:t>
                      </a:r>
                      <a:endParaRPr lang="en-US" sz="2400" b="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28584">
                <a:tc rowSpan="3">
                  <a:txBody>
                    <a:bodyPr/>
                    <a:lstStyle/>
                    <a:p>
                      <a:pPr algn="ctr"/>
                      <a:r>
                        <a:rPr lang="en-US" sz="2400" b="1" dirty="0"/>
                        <a:t>Variables</a:t>
                      </a:r>
                      <a:endParaRPr lang="en-US" sz="2400" b="1" dirty="0">
                        <a:latin typeface="Times New Roman" pitchFamily="18" charset="0"/>
                        <a:cs typeface="Times New Roman" pitchFamily="18" charset="0"/>
                      </a:endParaRPr>
                    </a:p>
                  </a:txBody>
                  <a:tcPr anchor="ctr"/>
                </a:tc>
                <a:tc>
                  <a:txBody>
                    <a:bodyPr/>
                    <a:lstStyle/>
                    <a:p>
                      <a:pPr algn="ctr"/>
                      <a:r>
                        <a:rPr lang="en-US" sz="2400" dirty="0"/>
                        <a:t>Weight</a:t>
                      </a:r>
                      <a:endParaRPr lang="en-US" sz="2400" b="0"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Times New Roman" pitchFamily="18" charset="0"/>
                          <a:cs typeface="Times New Roman" pitchFamily="18" charset="0"/>
                        </a:rPr>
                        <a:t>Quantitative, continuous</a:t>
                      </a:r>
                    </a:p>
                  </a:txBody>
                  <a:tcPr/>
                </a:tc>
                <a:extLst>
                  <a:ext uri="{0D108BD9-81ED-4DB2-BD59-A6C34878D82A}">
                    <a16:rowId xmlns:a16="http://schemas.microsoft.com/office/drawing/2014/main" val="10001"/>
                  </a:ext>
                </a:extLst>
              </a:tr>
              <a:tr h="528584">
                <a:tc vMerge="1">
                  <a:txBody>
                    <a:bodyPr/>
                    <a:lstStyle/>
                    <a:p>
                      <a:pPr algn="ctr"/>
                      <a:endParaRPr lang="en-US" sz="1600" b="0" dirty="0">
                        <a:latin typeface="Times New Roman" pitchFamily="18" charset="0"/>
                        <a:cs typeface="Times New Roman" pitchFamily="18" charset="0"/>
                      </a:endParaRPr>
                    </a:p>
                  </a:txBody>
                  <a:tcPr/>
                </a:tc>
                <a:tc>
                  <a:txBody>
                    <a:bodyPr/>
                    <a:lstStyle/>
                    <a:p>
                      <a:pPr algn="ctr"/>
                      <a:r>
                        <a:rPr lang="en-US" sz="2400" dirty="0"/>
                        <a:t>Service provider</a:t>
                      </a:r>
                      <a:endParaRPr lang="en-US" sz="2400" b="0"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Times New Roman" pitchFamily="18" charset="0"/>
                          <a:cs typeface="Times New Roman" pitchFamily="18" charset="0"/>
                        </a:rPr>
                        <a:t>Qualitative ,</a:t>
                      </a:r>
                      <a:r>
                        <a:rPr lang="en-US" sz="2400" b="0" baseline="0" dirty="0">
                          <a:latin typeface="Times New Roman" pitchFamily="18" charset="0"/>
                          <a:cs typeface="Times New Roman" pitchFamily="18" charset="0"/>
                        </a:rPr>
                        <a:t> nominal</a:t>
                      </a:r>
                      <a:endParaRPr lang="en-US" sz="2400" b="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28584">
                <a:tc vMerge="1">
                  <a:txBody>
                    <a:bodyPr/>
                    <a:lstStyle/>
                    <a:p>
                      <a:pPr algn="ctr"/>
                      <a:endParaRPr lang="en-US" sz="1600" b="0" dirty="0">
                        <a:latin typeface="Times New Roman" pitchFamily="18" charset="0"/>
                        <a:cs typeface="Times New Roman" pitchFamily="18" charset="0"/>
                      </a:endParaRPr>
                    </a:p>
                  </a:txBody>
                  <a:tcPr/>
                </a:tc>
                <a:tc>
                  <a:txBody>
                    <a:bodyPr/>
                    <a:lstStyle/>
                    <a:p>
                      <a:pPr algn="ctr"/>
                      <a:r>
                        <a:rPr lang="en-US" sz="2400" dirty="0"/>
                        <a:t>Depth</a:t>
                      </a:r>
                      <a:endParaRPr lang="en-US" sz="2400" b="0"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Times New Roman" pitchFamily="18" charset="0"/>
                          <a:cs typeface="Times New Roman" pitchFamily="18" charset="0"/>
                        </a:rPr>
                        <a:t>Quantitative, continuous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764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32477"/>
            <a:ext cx="10439400" cy="830997"/>
          </a:xfrm>
          <a:prstGeom prst="rect">
            <a:avLst/>
          </a:prstGeom>
          <a:noFill/>
        </p:spPr>
        <p:txBody>
          <a:bodyPr wrap="square" rtlCol="0">
            <a:spAutoFit/>
          </a:bodyPr>
          <a:lstStyle/>
          <a:p>
            <a:r>
              <a:rPr lang="en-US" sz="2400" b="1" dirty="0">
                <a:latin typeface="Times New Roman" pitchFamily="18" charset="0"/>
                <a:cs typeface="Times New Roman" pitchFamily="18" charset="0"/>
              </a:rPr>
              <a:t>Driver’s License Laws </a:t>
            </a:r>
            <a:r>
              <a:rPr lang="en-US" sz="2400" dirty="0">
                <a:latin typeface="Times New Roman" pitchFamily="18" charset="0"/>
                <a:cs typeface="Times New Roman" pitchFamily="18" charset="0"/>
              </a:rPr>
              <a:t>The following data represent driver’s license </a:t>
            </a:r>
          </a:p>
          <a:p>
            <a:r>
              <a:rPr lang="en-US" sz="2400" dirty="0">
                <a:latin typeface="Times New Roman" pitchFamily="18" charset="0"/>
                <a:cs typeface="Times New Roman" pitchFamily="18" charset="0"/>
              </a:rPr>
              <a:t>laws for various states</a:t>
            </a:r>
          </a:p>
        </p:txBody>
      </p:sp>
      <p:sp>
        <p:nvSpPr>
          <p:cNvPr id="4" name="TextBox 3"/>
          <p:cNvSpPr txBox="1"/>
          <p:nvPr/>
        </p:nvSpPr>
        <p:spPr>
          <a:xfrm>
            <a:off x="938253" y="232477"/>
            <a:ext cx="1615440"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a:solidFill>
                  <a:schemeClr val="tx1"/>
                </a:solidFill>
                <a:latin typeface="Times New Roman" pitchFamily="18" charset="0"/>
                <a:cs typeface="Times New Roman" pitchFamily="18" charset="0"/>
              </a:rPr>
              <a:t>Example :</a:t>
            </a:r>
          </a:p>
        </p:txBody>
      </p:sp>
      <p:graphicFrame>
        <p:nvGraphicFramePr>
          <p:cNvPr id="12" name="Table 11"/>
          <p:cNvGraphicFramePr>
            <a:graphicFrameLocks noGrp="1"/>
          </p:cNvGraphicFramePr>
          <p:nvPr>
            <p:extLst>
              <p:ext uri="{D42A27DB-BD31-4B8C-83A1-F6EECF244321}">
                <p14:modId xmlns:p14="http://schemas.microsoft.com/office/powerpoint/2010/main" val="37369774"/>
              </p:ext>
            </p:extLst>
          </p:nvPr>
        </p:nvGraphicFramePr>
        <p:xfrm>
          <a:off x="938253" y="1036970"/>
          <a:ext cx="10882686" cy="3489960"/>
        </p:xfrm>
        <a:graphic>
          <a:graphicData uri="http://schemas.openxmlformats.org/drawingml/2006/table">
            <a:tbl>
              <a:tblPr firstRow="1" bandRow="1">
                <a:tableStyleId>{93296810-A885-4BE3-A3E7-6D5BEEA58F35}</a:tableStyleId>
              </a:tblPr>
              <a:tblGrid>
                <a:gridCol w="2443053">
                  <a:extLst>
                    <a:ext uri="{9D8B030D-6E8A-4147-A177-3AD203B41FA5}">
                      <a16:colId xmlns:a16="http://schemas.microsoft.com/office/drawing/2014/main" val="20000"/>
                    </a:ext>
                  </a:extLst>
                </a:gridCol>
                <a:gridCol w="3142352">
                  <a:extLst>
                    <a:ext uri="{9D8B030D-6E8A-4147-A177-3AD203B41FA5}">
                      <a16:colId xmlns:a16="http://schemas.microsoft.com/office/drawing/2014/main" val="20001"/>
                    </a:ext>
                  </a:extLst>
                </a:gridCol>
                <a:gridCol w="2791201">
                  <a:extLst>
                    <a:ext uri="{9D8B030D-6E8A-4147-A177-3AD203B41FA5}">
                      <a16:colId xmlns:a16="http://schemas.microsoft.com/office/drawing/2014/main" val="20002"/>
                    </a:ext>
                  </a:extLst>
                </a:gridCol>
                <a:gridCol w="2506080">
                  <a:extLst>
                    <a:ext uri="{9D8B030D-6E8A-4147-A177-3AD203B41FA5}">
                      <a16:colId xmlns:a16="http://schemas.microsoft.com/office/drawing/2014/main" val="20003"/>
                    </a:ext>
                  </a:extLst>
                </a:gridCol>
              </a:tblGrid>
              <a:tr h="1083378">
                <a:tc>
                  <a:txBody>
                    <a:bodyPr/>
                    <a:lstStyle/>
                    <a:p>
                      <a:pPr algn="ctr"/>
                      <a:r>
                        <a:rPr lang="en-US" sz="2400" dirty="0">
                          <a:latin typeface="Times New Roman" pitchFamily="18" charset="0"/>
                          <a:cs typeface="Times New Roman" pitchFamily="18" charset="0"/>
                        </a:rPr>
                        <a:t>State </a:t>
                      </a:r>
                    </a:p>
                  </a:txBody>
                  <a:tcPr anchor="ctr"/>
                </a:tc>
                <a:tc>
                  <a:txBody>
                    <a:bodyPr/>
                    <a:lstStyle/>
                    <a:p>
                      <a:pPr algn="ctr"/>
                      <a:r>
                        <a:rPr lang="en-US" sz="2400" dirty="0">
                          <a:latin typeface="Times New Roman" pitchFamily="18" charset="0"/>
                          <a:cs typeface="Times New Roman" pitchFamily="18" charset="0"/>
                        </a:rPr>
                        <a:t>Minimum age for driver’s license</a:t>
                      </a:r>
                    </a:p>
                  </a:txBody>
                  <a:tcPr anchor="ctr"/>
                </a:tc>
                <a:tc>
                  <a:txBody>
                    <a:bodyPr/>
                    <a:lstStyle/>
                    <a:p>
                      <a:pPr algn="ctr"/>
                      <a:r>
                        <a:rPr lang="en-US" sz="2400" dirty="0">
                          <a:latin typeface="Times New Roman" pitchFamily="18" charset="0"/>
                          <a:cs typeface="Times New Roman" pitchFamily="18" charset="0"/>
                        </a:rPr>
                        <a:t>Mandatory belt seating position</a:t>
                      </a:r>
                    </a:p>
                  </a:txBody>
                  <a:tcPr anchor="ctr"/>
                </a:tc>
                <a:tc>
                  <a:txBody>
                    <a:bodyPr/>
                    <a:lstStyle/>
                    <a:p>
                      <a:pPr algn="ctr"/>
                      <a:r>
                        <a:rPr lang="en-US" sz="2400" dirty="0">
                          <a:latin typeface="Times New Roman" pitchFamily="18" charset="0"/>
                          <a:cs typeface="Times New Roman" pitchFamily="18" charset="0"/>
                        </a:rPr>
                        <a:t>Maximum allowable speed limit</a:t>
                      </a:r>
                    </a:p>
                  </a:txBody>
                  <a:tcPr anchor="ctr"/>
                </a:tc>
                <a:extLst>
                  <a:ext uri="{0D108BD9-81ED-4DB2-BD59-A6C34878D82A}">
                    <a16:rowId xmlns:a16="http://schemas.microsoft.com/office/drawing/2014/main" val="10000"/>
                  </a:ext>
                </a:extLst>
              </a:tr>
              <a:tr h="472440">
                <a:tc>
                  <a:txBody>
                    <a:bodyPr/>
                    <a:lstStyle/>
                    <a:p>
                      <a:pPr algn="ctr"/>
                      <a:r>
                        <a:rPr lang="en-US" sz="2400" dirty="0">
                          <a:latin typeface="Times New Roman" pitchFamily="18" charset="0"/>
                          <a:cs typeface="Times New Roman" pitchFamily="18" charset="0"/>
                        </a:rPr>
                        <a:t>Alabama</a:t>
                      </a:r>
                    </a:p>
                  </a:txBody>
                  <a:tcPr anchor="ctr"/>
                </a:tc>
                <a:tc>
                  <a:txBody>
                    <a:bodyPr/>
                    <a:lstStyle/>
                    <a:p>
                      <a:pPr algn="ctr"/>
                      <a:r>
                        <a:rPr lang="en-US" sz="2400" dirty="0">
                          <a:latin typeface="Times New Roman" pitchFamily="18" charset="0"/>
                          <a:cs typeface="Times New Roman" pitchFamily="18" charset="0"/>
                        </a:rPr>
                        <a:t>17</a:t>
                      </a:r>
                    </a:p>
                  </a:txBody>
                  <a:tcPr anchor="ctr"/>
                </a:tc>
                <a:tc>
                  <a:txBody>
                    <a:bodyPr/>
                    <a:lstStyle/>
                    <a:p>
                      <a:pPr algn="ctr"/>
                      <a:r>
                        <a:rPr lang="en-US" sz="2400" dirty="0">
                          <a:latin typeface="Times New Roman" pitchFamily="18" charset="0"/>
                          <a:cs typeface="Times New Roman" pitchFamily="18" charset="0"/>
                        </a:rPr>
                        <a:t>Front</a:t>
                      </a:r>
                    </a:p>
                  </a:txBody>
                  <a:tcPr anchor="ctr"/>
                </a:tc>
                <a:tc>
                  <a:txBody>
                    <a:bodyPr/>
                    <a:lstStyle/>
                    <a:p>
                      <a:pPr algn="ctr"/>
                      <a:r>
                        <a:rPr lang="en-US" sz="2400" dirty="0">
                          <a:latin typeface="Times New Roman" pitchFamily="18" charset="0"/>
                          <a:cs typeface="Times New Roman" pitchFamily="18" charset="0"/>
                        </a:rPr>
                        <a:t>70</a:t>
                      </a:r>
                    </a:p>
                  </a:txBody>
                  <a:tcPr anchor="ctr"/>
                </a:tc>
                <a:extLst>
                  <a:ext uri="{0D108BD9-81ED-4DB2-BD59-A6C34878D82A}">
                    <a16:rowId xmlns:a16="http://schemas.microsoft.com/office/drawing/2014/main" val="10001"/>
                  </a:ext>
                </a:extLst>
              </a:tr>
              <a:tr h="381000">
                <a:tc>
                  <a:txBody>
                    <a:bodyPr/>
                    <a:lstStyle/>
                    <a:p>
                      <a:pPr algn="ctr"/>
                      <a:r>
                        <a:rPr lang="en-US" sz="2400" dirty="0">
                          <a:latin typeface="Times New Roman" pitchFamily="18" charset="0"/>
                          <a:cs typeface="Times New Roman" pitchFamily="18" charset="0"/>
                        </a:rPr>
                        <a:t>Colorado</a:t>
                      </a:r>
                    </a:p>
                  </a:txBody>
                  <a:tcPr anchor="ctr"/>
                </a:tc>
                <a:tc>
                  <a:txBody>
                    <a:bodyPr/>
                    <a:lstStyle/>
                    <a:p>
                      <a:pPr algn="ctr"/>
                      <a:r>
                        <a:rPr lang="en-US" sz="2400" dirty="0">
                          <a:latin typeface="Times New Roman" pitchFamily="18" charset="0"/>
                          <a:cs typeface="Times New Roman" pitchFamily="18" charset="0"/>
                        </a:rPr>
                        <a:t>17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Front</a:t>
                      </a:r>
                    </a:p>
                  </a:txBody>
                  <a:tcPr anchor="ctr"/>
                </a:tc>
                <a:tc>
                  <a:txBody>
                    <a:bodyPr/>
                    <a:lstStyle/>
                    <a:p>
                      <a:pPr algn="ctr"/>
                      <a:r>
                        <a:rPr lang="en-US" sz="2400" dirty="0">
                          <a:latin typeface="Times New Roman" pitchFamily="18" charset="0"/>
                          <a:cs typeface="Times New Roman" pitchFamily="18" charset="0"/>
                        </a:rPr>
                        <a:t>75</a:t>
                      </a:r>
                    </a:p>
                  </a:txBody>
                  <a:tcPr anchor="ctr"/>
                </a:tc>
                <a:extLst>
                  <a:ext uri="{0D108BD9-81ED-4DB2-BD59-A6C34878D82A}">
                    <a16:rowId xmlns:a16="http://schemas.microsoft.com/office/drawing/2014/main" val="10002"/>
                  </a:ext>
                </a:extLst>
              </a:tr>
              <a:tr h="378339">
                <a:tc>
                  <a:txBody>
                    <a:bodyPr/>
                    <a:lstStyle/>
                    <a:p>
                      <a:pPr algn="ctr"/>
                      <a:r>
                        <a:rPr lang="en-US" sz="2400" dirty="0">
                          <a:latin typeface="Times New Roman" pitchFamily="18" charset="0"/>
                          <a:cs typeface="Times New Roman" pitchFamily="18" charset="0"/>
                        </a:rPr>
                        <a:t>Indiana</a:t>
                      </a:r>
                    </a:p>
                  </a:txBody>
                  <a:tcPr anchor="ctr"/>
                </a:tc>
                <a:tc>
                  <a:txBody>
                    <a:bodyPr/>
                    <a:lstStyle/>
                    <a:p>
                      <a:pPr algn="ctr"/>
                      <a:r>
                        <a:rPr lang="en-US" sz="2400" dirty="0">
                          <a:latin typeface="Times New Roman" pitchFamily="18" charset="0"/>
                          <a:cs typeface="Times New Roman" pitchFamily="18" charset="0"/>
                        </a:rPr>
                        <a:t>18</a:t>
                      </a:r>
                    </a:p>
                  </a:txBody>
                  <a:tcPr anchor="ctr"/>
                </a:tc>
                <a:tc>
                  <a:txBody>
                    <a:bodyPr/>
                    <a:lstStyle/>
                    <a:p>
                      <a:pPr algn="ctr"/>
                      <a:r>
                        <a:rPr lang="en-US" sz="2400" dirty="0">
                          <a:latin typeface="Times New Roman" pitchFamily="18" charset="0"/>
                          <a:cs typeface="Times New Roman" pitchFamily="18" charset="0"/>
                        </a:rPr>
                        <a:t>All</a:t>
                      </a:r>
                    </a:p>
                  </a:txBody>
                  <a:tcPr anchor="ctr"/>
                </a:tc>
                <a:tc>
                  <a:txBody>
                    <a:bodyPr/>
                    <a:lstStyle/>
                    <a:p>
                      <a:pPr algn="ctr"/>
                      <a:r>
                        <a:rPr lang="en-US" sz="2400" dirty="0">
                          <a:latin typeface="Times New Roman" pitchFamily="18" charset="0"/>
                          <a:cs typeface="Times New Roman" pitchFamily="18" charset="0"/>
                        </a:rPr>
                        <a:t>70</a:t>
                      </a:r>
                    </a:p>
                  </a:txBody>
                  <a:tcPr anchor="ctr"/>
                </a:tc>
                <a:extLst>
                  <a:ext uri="{0D108BD9-81ED-4DB2-BD59-A6C34878D82A}">
                    <a16:rowId xmlns:a16="http://schemas.microsoft.com/office/drawing/2014/main" val="10003"/>
                  </a:ext>
                </a:extLst>
              </a:tr>
              <a:tr h="378339">
                <a:tc>
                  <a:txBody>
                    <a:bodyPr/>
                    <a:lstStyle/>
                    <a:p>
                      <a:pPr algn="ctr"/>
                      <a:r>
                        <a:rPr lang="en-US" sz="2400" dirty="0">
                          <a:latin typeface="Times New Roman" pitchFamily="18" charset="0"/>
                          <a:cs typeface="Times New Roman" pitchFamily="18" charset="0"/>
                        </a:rPr>
                        <a:t>North Carolina</a:t>
                      </a:r>
                    </a:p>
                  </a:txBody>
                  <a:tcPr anchor="ctr"/>
                </a:tc>
                <a:tc>
                  <a:txBody>
                    <a:bodyPr/>
                    <a:lstStyle/>
                    <a:p>
                      <a:pPr algn="ctr"/>
                      <a:r>
                        <a:rPr lang="en-US" sz="2400" dirty="0">
                          <a:latin typeface="Times New Roman" pitchFamily="18" charset="0"/>
                          <a:cs typeface="Times New Roman" pitchFamily="18" charset="0"/>
                        </a:rPr>
                        <a:t>16</a:t>
                      </a:r>
                    </a:p>
                  </a:txBody>
                  <a:tcPr anchor="ctr"/>
                </a:tc>
                <a:tc>
                  <a:txBody>
                    <a:bodyPr/>
                    <a:lstStyle/>
                    <a:p>
                      <a:pPr algn="ctr"/>
                      <a:r>
                        <a:rPr lang="en-US" sz="2400" dirty="0">
                          <a:latin typeface="Times New Roman" pitchFamily="18" charset="0"/>
                          <a:cs typeface="Times New Roman" pitchFamily="18" charset="0"/>
                        </a:rPr>
                        <a:t>All</a:t>
                      </a:r>
                    </a:p>
                  </a:txBody>
                  <a:tcPr anchor="ctr"/>
                </a:tc>
                <a:tc>
                  <a:txBody>
                    <a:bodyPr/>
                    <a:lstStyle/>
                    <a:p>
                      <a:pPr algn="ctr"/>
                      <a:r>
                        <a:rPr lang="en-US" sz="2400" dirty="0">
                          <a:latin typeface="Times New Roman" pitchFamily="18" charset="0"/>
                          <a:cs typeface="Times New Roman" pitchFamily="18" charset="0"/>
                        </a:rPr>
                        <a:t>70</a:t>
                      </a:r>
                    </a:p>
                  </a:txBody>
                  <a:tcPr anchor="ctr"/>
                </a:tc>
                <a:extLst>
                  <a:ext uri="{0D108BD9-81ED-4DB2-BD59-A6C34878D82A}">
                    <a16:rowId xmlns:a16="http://schemas.microsoft.com/office/drawing/2014/main" val="10004"/>
                  </a:ext>
                </a:extLst>
              </a:tr>
              <a:tr h="378339">
                <a:tc>
                  <a:txBody>
                    <a:bodyPr/>
                    <a:lstStyle/>
                    <a:p>
                      <a:pPr algn="ctr"/>
                      <a:r>
                        <a:rPr lang="en-US" sz="2400" dirty="0">
                          <a:latin typeface="Times New Roman" pitchFamily="18" charset="0"/>
                          <a:cs typeface="Times New Roman" pitchFamily="18" charset="0"/>
                        </a:rPr>
                        <a:t>Wisconsin</a:t>
                      </a:r>
                    </a:p>
                  </a:txBody>
                  <a:tcPr anchor="ctr"/>
                </a:tc>
                <a:tc>
                  <a:txBody>
                    <a:bodyPr/>
                    <a:lstStyle/>
                    <a:p>
                      <a:pPr algn="ctr"/>
                      <a:r>
                        <a:rPr lang="en-US" sz="2400" dirty="0">
                          <a:latin typeface="Times New Roman" pitchFamily="18" charset="0"/>
                          <a:cs typeface="Times New Roman" pitchFamily="18" charset="0"/>
                        </a:rPr>
                        <a:t>18</a:t>
                      </a:r>
                    </a:p>
                  </a:txBody>
                  <a:tcPr anchor="ctr"/>
                </a:tc>
                <a:tc>
                  <a:txBody>
                    <a:bodyPr/>
                    <a:lstStyle/>
                    <a:p>
                      <a:pPr algn="ctr"/>
                      <a:r>
                        <a:rPr lang="en-US" sz="2400" dirty="0">
                          <a:latin typeface="Times New Roman" pitchFamily="18" charset="0"/>
                          <a:cs typeface="Times New Roman" pitchFamily="18" charset="0"/>
                        </a:rPr>
                        <a:t>All</a:t>
                      </a:r>
                    </a:p>
                  </a:txBody>
                  <a:tcPr anchor="ctr"/>
                </a:tc>
                <a:tc>
                  <a:txBody>
                    <a:bodyPr/>
                    <a:lstStyle/>
                    <a:p>
                      <a:pPr algn="ctr"/>
                      <a:r>
                        <a:rPr lang="en-US" sz="2400" dirty="0">
                          <a:latin typeface="Times New Roman" pitchFamily="18" charset="0"/>
                          <a:cs typeface="Times New Roman" pitchFamily="18" charset="0"/>
                        </a:rPr>
                        <a:t>65</a:t>
                      </a: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33260919"/>
              </p:ext>
            </p:extLst>
          </p:nvPr>
        </p:nvGraphicFramePr>
        <p:xfrm>
          <a:off x="938253" y="4594035"/>
          <a:ext cx="10988703" cy="2263965"/>
        </p:xfrm>
        <a:graphic>
          <a:graphicData uri="http://schemas.openxmlformats.org/drawingml/2006/table">
            <a:tbl>
              <a:tblPr firstRow="1" bandRow="1">
                <a:tableStyleId>{16D9F66E-5EB9-4882-86FB-DCBF35E3C3E4}</a:tableStyleId>
              </a:tblPr>
              <a:tblGrid>
                <a:gridCol w="2747176">
                  <a:extLst>
                    <a:ext uri="{9D8B030D-6E8A-4147-A177-3AD203B41FA5}">
                      <a16:colId xmlns:a16="http://schemas.microsoft.com/office/drawing/2014/main" val="20000"/>
                    </a:ext>
                  </a:extLst>
                </a:gridCol>
                <a:gridCol w="4464658">
                  <a:extLst>
                    <a:ext uri="{9D8B030D-6E8A-4147-A177-3AD203B41FA5}">
                      <a16:colId xmlns:a16="http://schemas.microsoft.com/office/drawing/2014/main" val="20001"/>
                    </a:ext>
                  </a:extLst>
                </a:gridCol>
                <a:gridCol w="3776869">
                  <a:extLst>
                    <a:ext uri="{9D8B030D-6E8A-4147-A177-3AD203B41FA5}">
                      <a16:colId xmlns:a16="http://schemas.microsoft.com/office/drawing/2014/main" val="20002"/>
                    </a:ext>
                  </a:extLst>
                </a:gridCol>
              </a:tblGrid>
              <a:tr h="334586">
                <a:tc>
                  <a:txBody>
                    <a:bodyPr/>
                    <a:lstStyle/>
                    <a:p>
                      <a:pPr algn="ctr"/>
                      <a:r>
                        <a:rPr lang="en-US" sz="2400" b="1" dirty="0">
                          <a:latin typeface="Times New Roman" pitchFamily="18" charset="0"/>
                          <a:cs typeface="Times New Roman" pitchFamily="18" charset="0"/>
                        </a:rPr>
                        <a:t>Individuals</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b="0" dirty="0">
                          <a:latin typeface="Times New Roman" pitchFamily="18" charset="0"/>
                          <a:cs typeface="Times New Roman" pitchFamily="18" charset="0"/>
                        </a:rPr>
                        <a:t>State</a:t>
                      </a:r>
                    </a:p>
                  </a:txBody>
                  <a:tcPr/>
                </a:tc>
                <a:tc>
                  <a:txBody>
                    <a:bodyPr/>
                    <a:lstStyle/>
                    <a:p>
                      <a:pPr algn="ctr"/>
                      <a:r>
                        <a:rPr lang="en-US" sz="2400" b="0" dirty="0">
                          <a:latin typeface="Times New Roman" pitchFamily="18" charset="0"/>
                          <a:cs typeface="Times New Roman" pitchFamily="18" charset="0"/>
                        </a:rPr>
                        <a:t>Qualitative ,</a:t>
                      </a:r>
                      <a:r>
                        <a:rPr lang="en-US" sz="2400" b="0" baseline="0" dirty="0">
                          <a:latin typeface="Times New Roman" pitchFamily="18" charset="0"/>
                          <a:cs typeface="Times New Roman" pitchFamily="18" charset="0"/>
                        </a:rPr>
                        <a:t> nominal</a:t>
                      </a:r>
                      <a:endParaRPr lang="en-US" sz="2400" b="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02255">
                <a:tc rowSpan="3">
                  <a:txBody>
                    <a:bodyPr/>
                    <a:lstStyle/>
                    <a:p>
                      <a:pPr algn="ctr"/>
                      <a:r>
                        <a:rPr lang="en-US" sz="2400" b="1" dirty="0"/>
                        <a:t>Variables</a:t>
                      </a:r>
                      <a:endParaRPr lang="en-US" sz="2400" b="1" dirty="0">
                        <a:latin typeface="Times New Roman" pitchFamily="18" charset="0"/>
                        <a:cs typeface="Times New Roman" pitchFamily="18" charset="0"/>
                      </a:endParaRPr>
                    </a:p>
                  </a:txBody>
                  <a:tcPr anchor="ctr"/>
                </a:tc>
                <a:tc>
                  <a:txBody>
                    <a:bodyPr/>
                    <a:lstStyle/>
                    <a:p>
                      <a:pPr algn="ctr"/>
                      <a:r>
                        <a:rPr lang="en-US" sz="2400" dirty="0">
                          <a:latin typeface="Times New Roman" pitchFamily="18" charset="0"/>
                          <a:cs typeface="Times New Roman" pitchFamily="18" charset="0"/>
                        </a:rPr>
                        <a:t>Minimum age for driver’s license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Times New Roman" pitchFamily="18" charset="0"/>
                          <a:cs typeface="Times New Roman" pitchFamily="18" charset="0"/>
                        </a:rPr>
                        <a:t>Quantitative, continuous</a:t>
                      </a:r>
                    </a:p>
                  </a:txBody>
                  <a:tcPr/>
                </a:tc>
                <a:extLst>
                  <a:ext uri="{0D108BD9-81ED-4DB2-BD59-A6C34878D82A}">
                    <a16:rowId xmlns:a16="http://schemas.microsoft.com/office/drawing/2014/main" val="10001"/>
                  </a:ext>
                </a:extLst>
              </a:tr>
              <a:tr h="602255">
                <a:tc vMerge="1">
                  <a:txBody>
                    <a:bodyPr/>
                    <a:lstStyle/>
                    <a:p>
                      <a:pPr algn="ctr"/>
                      <a:endParaRPr lang="en-US" sz="1600" b="0"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Mandatory belt seating position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Times New Roman" pitchFamily="18" charset="0"/>
                          <a:cs typeface="Times New Roman" pitchFamily="18" charset="0"/>
                        </a:rPr>
                        <a:t>Qualitative ,</a:t>
                      </a:r>
                      <a:r>
                        <a:rPr lang="en-US" sz="2400" b="0" baseline="0" dirty="0">
                          <a:latin typeface="Times New Roman" pitchFamily="18" charset="0"/>
                          <a:cs typeface="Times New Roman" pitchFamily="18" charset="0"/>
                        </a:rPr>
                        <a:t> nominal</a:t>
                      </a:r>
                      <a:endParaRPr lang="en-US" sz="2400" b="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02255">
                <a:tc vMerge="1">
                  <a:txBody>
                    <a:bodyPr/>
                    <a:lstStyle/>
                    <a:p>
                      <a:pPr algn="ctr"/>
                      <a:endParaRPr lang="en-US" sz="1600" b="0"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Maximum allowable speed limit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Times New Roman" pitchFamily="18" charset="0"/>
                          <a:cs typeface="Times New Roman" pitchFamily="18" charset="0"/>
                        </a:rPr>
                        <a:t>Quantitative, continuous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7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1679" y="1856584"/>
            <a:ext cx="8641724" cy="707886"/>
          </a:xfrm>
          <a:prstGeom prst="rect">
            <a:avLst/>
          </a:prstGeom>
        </p:spPr>
        <p:txBody>
          <a:bodyPr wrap="square">
            <a:spAutoFit/>
          </a:bodyPr>
          <a:lstStyle/>
          <a:p>
            <a:pPr algn="ctr"/>
            <a:r>
              <a:rPr lang="en-US" sz="4000" b="1" dirty="0">
                <a:solidFill>
                  <a:srgbClr val="FF0000"/>
                </a:solidFill>
                <a:latin typeface="Arial" panose="020B0604020202020204" pitchFamily="34" charset="0"/>
                <a:cs typeface="Arial" panose="020B0604020202020204" pitchFamily="34" charset="0"/>
              </a:rPr>
              <a:t>Using the statistical software 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674" y="3294879"/>
            <a:ext cx="2539682" cy="1968254"/>
          </a:xfrm>
          <a:prstGeom prst="rect">
            <a:avLst/>
          </a:prstGeom>
        </p:spPr>
      </p:pic>
      <p:sp>
        <p:nvSpPr>
          <p:cNvPr id="4" name="Rectangle 3"/>
          <p:cNvSpPr/>
          <p:nvPr/>
        </p:nvSpPr>
        <p:spPr>
          <a:xfrm>
            <a:off x="317678" y="2940178"/>
            <a:ext cx="5685916" cy="2677656"/>
          </a:xfrm>
          <a:prstGeom prst="rect">
            <a:avLst/>
          </a:prstGeom>
        </p:spPr>
        <p:txBody>
          <a:bodyPr wrap="none">
            <a:spAutoFit/>
          </a:bodyPr>
          <a:lstStyle/>
          <a:p>
            <a:pPr marL="285750" indent="-285750">
              <a:buFont typeface="Arial" panose="020B0604020202020204" pitchFamily="34" charset="0"/>
              <a:buChar char="•"/>
            </a:pPr>
            <a:r>
              <a:rPr lang="en-US" sz="2400" dirty="0"/>
              <a:t>R is a free professional statistical software</a:t>
            </a:r>
          </a:p>
          <a:p>
            <a:pPr marL="285750" indent="-285750">
              <a:buFont typeface="Arial" panose="020B0604020202020204" pitchFamily="34" charset="0"/>
              <a:buChar char="•"/>
            </a:pPr>
            <a:r>
              <a:rPr lang="en-US" sz="2400" dirty="0"/>
              <a:t>Download and install for free from </a:t>
            </a:r>
          </a:p>
          <a:p>
            <a:r>
              <a:rPr lang="en-US" sz="2400" dirty="0">
                <a:hlinkClick r:id="rId3"/>
              </a:rPr>
              <a:t>https://www.r-project.org/</a:t>
            </a:r>
            <a:endParaRPr lang="en-US" sz="2400" dirty="0"/>
          </a:p>
          <a:p>
            <a:endParaRPr lang="en-US" sz="2400" dirty="0"/>
          </a:p>
          <a:p>
            <a:pPr marL="285750" indent="-285750">
              <a:buFont typeface="Arial" panose="020B0604020202020204" pitchFamily="34" charset="0"/>
              <a:buChar char="•"/>
            </a:pPr>
            <a:r>
              <a:rPr lang="en-US" sz="2400" dirty="0"/>
              <a:t>Free on-line R compiler</a:t>
            </a:r>
          </a:p>
          <a:p>
            <a:r>
              <a:rPr lang="en-US" sz="2400" dirty="0">
                <a:hlinkClick r:id="rId4"/>
              </a:rPr>
              <a:t>http://rextester.com/l/r_online_compiler</a:t>
            </a:r>
            <a:endParaRPr lang="en-US" sz="2400" dirty="0"/>
          </a:p>
          <a:p>
            <a:endParaRPr lang="en-US" sz="2400" dirty="0"/>
          </a:p>
        </p:txBody>
      </p:sp>
    </p:spTree>
    <p:extLst>
      <p:ext uri="{BB962C8B-B14F-4D97-AF65-F5344CB8AC3E}">
        <p14:creationId xmlns:p14="http://schemas.microsoft.com/office/powerpoint/2010/main" val="2241768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746" y="3617913"/>
            <a:ext cx="958255" cy="742648"/>
          </a:xfrm>
          <a:prstGeom prst="rect">
            <a:avLst/>
          </a:prstGeom>
        </p:spPr>
      </p:pic>
      <p:sp>
        <p:nvSpPr>
          <p:cNvPr id="6" name="Rectangle 5"/>
          <p:cNvSpPr/>
          <p:nvPr/>
        </p:nvSpPr>
        <p:spPr>
          <a:xfrm>
            <a:off x="1072086" y="875682"/>
            <a:ext cx="9451177" cy="1200329"/>
          </a:xfrm>
          <a:prstGeom prst="rect">
            <a:avLst/>
          </a:prstGeom>
        </p:spPr>
        <p:txBody>
          <a:bodyPr wrap="none">
            <a:spAutoFit/>
          </a:bodyPr>
          <a:lstStyle/>
          <a:p>
            <a:r>
              <a:rPr lang="en-US" sz="2400" b="1" u="sng" dirty="0">
                <a:latin typeface="Arial" panose="020B0604020202020204" pitchFamily="34" charset="0"/>
                <a:cs typeface="Arial" panose="020B0604020202020204" pitchFamily="34" charset="0"/>
              </a:rPr>
              <a:t>Example: </a:t>
            </a:r>
            <a:r>
              <a:rPr lang="en-US" sz="2400" dirty="0">
                <a:latin typeface="Arial" panose="020B0604020202020204" pitchFamily="34" charset="0"/>
                <a:cs typeface="Arial" panose="020B0604020202020204" pitchFamily="34" charset="0"/>
              </a:rPr>
              <a:t>To select a random sample of size n=5 from a population </a:t>
            </a:r>
          </a:p>
          <a:p>
            <a:r>
              <a:rPr lang="en-US" sz="2400" dirty="0">
                <a:latin typeface="Arial" panose="020B0604020202020204" pitchFamily="34" charset="0"/>
                <a:cs typeface="Arial" panose="020B0604020202020204" pitchFamily="34" charset="0"/>
              </a:rPr>
              <a:t>of size N=80, label the population individuals </a:t>
            </a:r>
          </a:p>
          <a:p>
            <a:r>
              <a:rPr lang="en-US" sz="2400" dirty="0">
                <a:latin typeface="Arial" panose="020B0604020202020204" pitchFamily="34" charset="0"/>
                <a:cs typeface="Arial" panose="020B0604020202020204" pitchFamily="34" charset="0"/>
              </a:rPr>
              <a:t>1, 2, …, 80. Then …</a:t>
            </a:r>
            <a:endParaRPr lang="en-US" sz="2400" dirty="0">
              <a:latin typeface="Times New Roman" pitchFamily="18" charset="0"/>
              <a:cs typeface="Times New Roman" pitchFamily="18" charset="0"/>
            </a:endParaRPr>
          </a:p>
        </p:txBody>
      </p:sp>
      <p:sp>
        <p:nvSpPr>
          <p:cNvPr id="8"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512968236"/>
              </p:ext>
            </p:extLst>
          </p:nvPr>
        </p:nvGraphicFramePr>
        <p:xfrm>
          <a:off x="1072086" y="4465890"/>
          <a:ext cx="9673208" cy="1554480"/>
        </p:xfrm>
        <a:graphic>
          <a:graphicData uri="http://schemas.openxmlformats.org/drawingml/2006/table">
            <a:tbl>
              <a:tblPr firstRow="1" bandRow="1">
                <a:tableStyleId>{5940675A-B579-460E-94D1-54222C63F5DA}</a:tableStyleId>
              </a:tblPr>
              <a:tblGrid>
                <a:gridCol w="4836604">
                  <a:extLst>
                    <a:ext uri="{9D8B030D-6E8A-4147-A177-3AD203B41FA5}">
                      <a16:colId xmlns:a16="http://schemas.microsoft.com/office/drawing/2014/main" val="20000"/>
                    </a:ext>
                  </a:extLst>
                </a:gridCol>
                <a:gridCol w="4836604">
                  <a:extLst>
                    <a:ext uri="{9D8B030D-6E8A-4147-A177-3AD203B41FA5}">
                      <a16:colId xmlns:a16="http://schemas.microsoft.com/office/drawing/2014/main" val="20001"/>
                    </a:ext>
                  </a:extLst>
                </a:gridCol>
              </a:tblGrid>
              <a:tr h="940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Arial" panose="020B0604020202020204" pitchFamily="34" charset="0"/>
                          <a:cs typeface="Arial" panose="020B0604020202020204" pitchFamily="34" charset="0"/>
                        </a:rPr>
                        <a:t>randIntNoRep</a:t>
                      </a:r>
                      <a:r>
                        <a:rPr lang="en-US" sz="3200" dirty="0">
                          <a:latin typeface="Arial" panose="020B0604020202020204" pitchFamily="34" charset="0"/>
                          <a:cs typeface="Arial" panose="020B0604020202020204" pitchFamily="34" charset="0"/>
                        </a:rPr>
                        <a:t>(1,80,5)</a:t>
                      </a:r>
                    </a:p>
                    <a:p>
                      <a:r>
                        <a:rPr lang="en-US" sz="3200" dirty="0">
                          <a:latin typeface="Arial" panose="020B0604020202020204" pitchFamily="34" charset="0"/>
                          <a:cs typeface="Arial" panose="020B0604020202020204" pitchFamily="34" charset="0"/>
                        </a:rPr>
                        <a:t>Or</a:t>
                      </a:r>
                    </a:p>
                    <a:p>
                      <a:r>
                        <a:rPr lang="en-US" sz="3200" dirty="0" err="1">
                          <a:latin typeface="Arial" panose="020B0604020202020204" pitchFamily="34" charset="0"/>
                          <a:cs typeface="Arial" panose="020B0604020202020204" pitchFamily="34" charset="0"/>
                        </a:rPr>
                        <a:t>randIntNoRep</a:t>
                      </a:r>
                      <a:r>
                        <a:rPr lang="en-US" sz="3200" dirty="0">
                          <a:latin typeface="Arial" panose="020B0604020202020204" pitchFamily="34" charset="0"/>
                          <a:cs typeface="Arial" panose="020B0604020202020204" pitchFamily="34" charset="0"/>
                        </a:rPr>
                        <a:t>(80,5)</a:t>
                      </a:r>
                      <a:endParaRPr 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Arial" panose="020B0604020202020204" pitchFamily="34" charset="0"/>
                          <a:ea typeface="+mn-ea"/>
                          <a:cs typeface="Arial" panose="020B0604020202020204" pitchFamily="34" charset="0"/>
                        </a:rPr>
                        <a:t>sample(1:80,5)</a:t>
                      </a:r>
                    </a:p>
                  </a:txBody>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3199" y="2938261"/>
            <a:ext cx="781980" cy="1390187"/>
          </a:xfrm>
          <a:prstGeom prst="rect">
            <a:avLst/>
          </a:prstGeom>
        </p:spPr>
      </p:pic>
    </p:spTree>
    <p:extLst>
      <p:ext uri="{BB962C8B-B14F-4D97-AF65-F5344CB8AC3E}">
        <p14:creationId xmlns:p14="http://schemas.microsoft.com/office/powerpoint/2010/main" val="53593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0086" y="3307724"/>
            <a:ext cx="1004552" cy="609600"/>
          </a:xfrm>
          <a:noFill/>
        </p:spPr>
        <p:txBody>
          <a:bodyPr>
            <a:normAutofit fontScale="90000"/>
          </a:bodyPr>
          <a:lstStyle/>
          <a:p>
            <a:pPr algn="l"/>
            <a:r>
              <a:rPr lang="en-US" sz="3200" b="1" dirty="0">
                <a:solidFill>
                  <a:srgbClr val="FF0000"/>
                </a:solidFill>
                <a:latin typeface="Times New Roman" pitchFamily="18" charset="0"/>
                <a:cs typeface="Times New Roman" pitchFamily="18" charset="0"/>
              </a:rPr>
              <a:t>Data</a:t>
            </a:r>
          </a:p>
        </p:txBody>
      </p:sp>
      <p:graphicFrame>
        <p:nvGraphicFramePr>
          <p:cNvPr id="6" name="Diagram 5"/>
          <p:cNvGraphicFramePr/>
          <p:nvPr>
            <p:extLst>
              <p:ext uri="{D42A27DB-BD31-4B8C-83A1-F6EECF244321}">
                <p14:modId xmlns:p14="http://schemas.microsoft.com/office/powerpoint/2010/main" val="1982423038"/>
              </p:ext>
            </p:extLst>
          </p:nvPr>
        </p:nvGraphicFramePr>
        <p:xfrm>
          <a:off x="327336" y="1516487"/>
          <a:ext cx="6019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7369938" y="3410756"/>
            <a:ext cx="1219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8592360" y="2267756"/>
            <a:ext cx="2743200" cy="3124200"/>
          </a:xfrm>
          <a:prstGeom prst="rect">
            <a:avLst/>
          </a:prstGeom>
          <a:noFill/>
        </p:spPr>
        <p:txBody>
          <a:bodyPr vert="horz" lIns="91440" tIns="45720" rIns="91440" bIns="45720" rtlCol="0" anchor="ctr">
            <a:normAutofit fontScale="97500"/>
          </a:bodyPr>
          <a:lstStyle/>
          <a:p>
            <a:pPr algn="ctr">
              <a:spcBef>
                <a:spcPct val="0"/>
              </a:spcBef>
              <a:defRPr/>
            </a:pPr>
            <a:r>
              <a:rPr lang="en-US" sz="3200" dirty="0">
                <a:latin typeface="Times New Roman" pitchFamily="18" charset="0"/>
                <a:ea typeface="+mj-ea"/>
                <a:cs typeface="Times New Roman" pitchFamily="18" charset="0"/>
              </a:rPr>
              <a:t>To draw a conclusion </a:t>
            </a:r>
          </a:p>
          <a:p>
            <a:pPr algn="ctr">
              <a:spcBef>
                <a:spcPct val="0"/>
              </a:spcBef>
              <a:defRPr/>
            </a:pPr>
            <a:r>
              <a:rPr lang="en-US" sz="3200" dirty="0">
                <a:latin typeface="Times New Roman" pitchFamily="18" charset="0"/>
                <a:ea typeface="+mj-ea"/>
                <a:cs typeface="Times New Roman" pitchFamily="18" charset="0"/>
              </a:rPr>
              <a:t>with a degree of confidence.</a:t>
            </a:r>
          </a:p>
        </p:txBody>
      </p:sp>
    </p:spTree>
    <p:extLst>
      <p:ext uri="{BB962C8B-B14F-4D97-AF65-F5344CB8AC3E}">
        <p14:creationId xmlns:p14="http://schemas.microsoft.com/office/powerpoint/2010/main" val="8630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2B064D31-A611-460E-8B39-B89644EA0DDE}"/>
                                            </p:graphicEl>
                                          </p:spTgt>
                                        </p:tgtEl>
                                        <p:attrNameLst>
                                          <p:attrName>style.visibility</p:attrName>
                                        </p:attrNameLst>
                                      </p:cBhvr>
                                      <p:to>
                                        <p:strVal val="visible"/>
                                      </p:to>
                                    </p:set>
                                    <p:animEffect transition="in" filter="fade">
                                      <p:cBhvr>
                                        <p:cTn id="7" dur="2000"/>
                                        <p:tgtEl>
                                          <p:spTgt spid="6">
                                            <p:graphicEl>
                                              <a:dgm id="{2B064D31-A611-460E-8B39-B89644EA0DD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85E8073B-4289-47E3-8B63-C7F3C8661779}"/>
                                            </p:graphicEl>
                                          </p:spTgt>
                                        </p:tgtEl>
                                        <p:attrNameLst>
                                          <p:attrName>style.visibility</p:attrName>
                                        </p:attrNameLst>
                                      </p:cBhvr>
                                      <p:to>
                                        <p:strVal val="visible"/>
                                      </p:to>
                                    </p:set>
                                    <p:animEffect transition="in" filter="fade">
                                      <p:cBhvr>
                                        <p:cTn id="12" dur="2000"/>
                                        <p:tgtEl>
                                          <p:spTgt spid="6">
                                            <p:graphicEl>
                                              <a:dgm id="{85E8073B-4289-47E3-8B63-C7F3C866177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2D7778F7-F963-4FF9-928B-4C317B0CD69A}"/>
                                            </p:graphicEl>
                                          </p:spTgt>
                                        </p:tgtEl>
                                        <p:attrNameLst>
                                          <p:attrName>style.visibility</p:attrName>
                                        </p:attrNameLst>
                                      </p:cBhvr>
                                      <p:to>
                                        <p:strVal val="visible"/>
                                      </p:to>
                                    </p:set>
                                    <p:animEffect transition="in" filter="fade">
                                      <p:cBhvr>
                                        <p:cTn id="15" dur="2000"/>
                                        <p:tgtEl>
                                          <p:spTgt spid="6">
                                            <p:graphicEl>
                                              <a:dgm id="{2D7778F7-F963-4FF9-928B-4C317B0CD69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EA229A66-C300-403C-B941-E2995B7D8A4E}"/>
                                            </p:graphicEl>
                                          </p:spTgt>
                                        </p:tgtEl>
                                        <p:attrNameLst>
                                          <p:attrName>style.visibility</p:attrName>
                                        </p:attrNameLst>
                                      </p:cBhvr>
                                      <p:to>
                                        <p:strVal val="visible"/>
                                      </p:to>
                                    </p:set>
                                    <p:animEffect transition="in" filter="fade">
                                      <p:cBhvr>
                                        <p:cTn id="20" dur="2000"/>
                                        <p:tgtEl>
                                          <p:spTgt spid="6">
                                            <p:graphicEl>
                                              <a:dgm id="{EA229A66-C300-403C-B941-E2995B7D8A4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1FCC84B1-F72F-4DB7-8B72-5C0DD1B012AE}"/>
                                            </p:graphicEl>
                                          </p:spTgt>
                                        </p:tgtEl>
                                        <p:attrNameLst>
                                          <p:attrName>style.visibility</p:attrName>
                                        </p:attrNameLst>
                                      </p:cBhvr>
                                      <p:to>
                                        <p:strVal val="visible"/>
                                      </p:to>
                                    </p:set>
                                    <p:animEffect transition="in" filter="fade">
                                      <p:cBhvr>
                                        <p:cTn id="23" dur="2000"/>
                                        <p:tgtEl>
                                          <p:spTgt spid="6">
                                            <p:graphicEl>
                                              <a:dgm id="{1FCC84B1-F72F-4DB7-8B72-5C0DD1B012A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EF414EF7-B051-4A21-8505-238CEFE25D2C}"/>
                                            </p:graphicEl>
                                          </p:spTgt>
                                        </p:tgtEl>
                                        <p:attrNameLst>
                                          <p:attrName>style.visibility</p:attrName>
                                        </p:attrNameLst>
                                      </p:cBhvr>
                                      <p:to>
                                        <p:strVal val="visible"/>
                                      </p:to>
                                    </p:set>
                                    <p:animEffect transition="in" filter="fade">
                                      <p:cBhvr>
                                        <p:cTn id="28" dur="2000"/>
                                        <p:tgtEl>
                                          <p:spTgt spid="6">
                                            <p:graphicEl>
                                              <a:dgm id="{EF414EF7-B051-4A21-8505-238CEFE25D2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FC456CB9-2E29-45FD-97F9-3E7D17BE2E67}"/>
                                            </p:graphicEl>
                                          </p:spTgt>
                                        </p:tgtEl>
                                        <p:attrNameLst>
                                          <p:attrName>style.visibility</p:attrName>
                                        </p:attrNameLst>
                                      </p:cBhvr>
                                      <p:to>
                                        <p:strVal val="visible"/>
                                      </p:to>
                                    </p:set>
                                    <p:animEffect transition="in" filter="fade">
                                      <p:cBhvr>
                                        <p:cTn id="31" dur="2000"/>
                                        <p:tgtEl>
                                          <p:spTgt spid="6">
                                            <p:graphicEl>
                                              <a:dgm id="{FC456CB9-2E29-45FD-97F9-3E7D17BE2E6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90FF66C3-68C1-49A7-8401-1D1F67846B19}"/>
                                            </p:graphicEl>
                                          </p:spTgt>
                                        </p:tgtEl>
                                        <p:attrNameLst>
                                          <p:attrName>style.visibility</p:attrName>
                                        </p:attrNameLst>
                                      </p:cBhvr>
                                      <p:to>
                                        <p:strVal val="visible"/>
                                      </p:to>
                                    </p:set>
                                    <p:animEffect transition="in" filter="fade">
                                      <p:cBhvr>
                                        <p:cTn id="36" dur="2000"/>
                                        <p:tgtEl>
                                          <p:spTgt spid="6">
                                            <p:graphicEl>
                                              <a:dgm id="{90FF66C3-68C1-49A7-8401-1D1F67846B1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6C9DF103-7EB3-40CF-9062-6477BA7B822D}"/>
                                            </p:graphicEl>
                                          </p:spTgt>
                                        </p:tgtEl>
                                        <p:attrNameLst>
                                          <p:attrName>style.visibility</p:attrName>
                                        </p:attrNameLst>
                                      </p:cBhvr>
                                      <p:to>
                                        <p:strVal val="visible"/>
                                      </p:to>
                                    </p:set>
                                    <p:animEffect transition="in" filter="fade">
                                      <p:cBhvr>
                                        <p:cTn id="39" dur="2000"/>
                                        <p:tgtEl>
                                          <p:spTgt spid="6">
                                            <p:graphicEl>
                                              <a:dgm id="{6C9DF103-7EB3-40CF-9062-6477BA7B822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additive="base">
                                        <p:cTn id="5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9406" y="2808514"/>
            <a:ext cx="5308184" cy="923330"/>
          </a:xfrm>
          <a:prstGeom prst="rect">
            <a:avLst/>
          </a:prstGeom>
          <a:noFill/>
        </p:spPr>
        <p:txBody>
          <a:bodyPr wrap="non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End of Chapter 1</a:t>
            </a:r>
          </a:p>
        </p:txBody>
      </p:sp>
    </p:spTree>
    <p:extLst>
      <p:ext uri="{BB962C8B-B14F-4D97-AF65-F5344CB8AC3E}">
        <p14:creationId xmlns:p14="http://schemas.microsoft.com/office/powerpoint/2010/main" val="142627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60445862"/>
              </p:ext>
            </p:extLst>
          </p:nvPr>
        </p:nvGraphicFramePr>
        <p:xfrm>
          <a:off x="1810555" y="779171"/>
          <a:ext cx="8001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64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5F7D41AC-3905-42A7-B940-41CBCC52D434}"/>
                                            </p:graphicEl>
                                          </p:spTgt>
                                        </p:tgtEl>
                                        <p:attrNameLst>
                                          <p:attrName>style.visibility</p:attrName>
                                        </p:attrNameLst>
                                      </p:cBhvr>
                                      <p:to>
                                        <p:strVal val="visible"/>
                                      </p:to>
                                    </p:set>
                                    <p:animEffect transition="in" filter="fade">
                                      <p:cBhvr>
                                        <p:cTn id="7" dur="2000"/>
                                        <p:tgtEl>
                                          <p:spTgt spid="2">
                                            <p:graphicEl>
                                              <a:dgm id="{5F7D41AC-3905-42A7-B940-41CBCC52D4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86B98009-2090-4A5A-9C37-D581595AC9A0}"/>
                                            </p:graphicEl>
                                          </p:spTgt>
                                        </p:tgtEl>
                                        <p:attrNameLst>
                                          <p:attrName>style.visibility</p:attrName>
                                        </p:attrNameLst>
                                      </p:cBhvr>
                                      <p:to>
                                        <p:strVal val="visible"/>
                                      </p:to>
                                    </p:set>
                                    <p:animEffect transition="in" filter="fade">
                                      <p:cBhvr>
                                        <p:cTn id="12" dur="2000"/>
                                        <p:tgtEl>
                                          <p:spTgt spid="2">
                                            <p:graphicEl>
                                              <a:dgm id="{86B98009-2090-4A5A-9C37-D581595AC9A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0093A495-B408-4B8A-89AA-F54E9FA0558E}"/>
                                            </p:graphicEl>
                                          </p:spTgt>
                                        </p:tgtEl>
                                        <p:attrNameLst>
                                          <p:attrName>style.visibility</p:attrName>
                                        </p:attrNameLst>
                                      </p:cBhvr>
                                      <p:to>
                                        <p:strVal val="visible"/>
                                      </p:to>
                                    </p:set>
                                    <p:animEffect transition="in" filter="fade">
                                      <p:cBhvr>
                                        <p:cTn id="15" dur="2000"/>
                                        <p:tgtEl>
                                          <p:spTgt spid="2">
                                            <p:graphicEl>
                                              <a:dgm id="{0093A495-B408-4B8A-89AA-F54E9FA0558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6393B0F-59AA-4826-A3B3-8D291AF8174C}"/>
                                            </p:graphicEl>
                                          </p:spTgt>
                                        </p:tgtEl>
                                        <p:attrNameLst>
                                          <p:attrName>style.visibility</p:attrName>
                                        </p:attrNameLst>
                                      </p:cBhvr>
                                      <p:to>
                                        <p:strVal val="visible"/>
                                      </p:to>
                                    </p:set>
                                    <p:animEffect transition="in" filter="fade">
                                      <p:cBhvr>
                                        <p:cTn id="20" dur="2000"/>
                                        <p:tgtEl>
                                          <p:spTgt spid="2">
                                            <p:graphicEl>
                                              <a:dgm id="{46393B0F-59AA-4826-A3B3-8D291AF8174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3F389BD6-A852-421A-AC99-4B20D2490542}"/>
                                            </p:graphicEl>
                                          </p:spTgt>
                                        </p:tgtEl>
                                        <p:attrNameLst>
                                          <p:attrName>style.visibility</p:attrName>
                                        </p:attrNameLst>
                                      </p:cBhvr>
                                      <p:to>
                                        <p:strVal val="visible"/>
                                      </p:to>
                                    </p:set>
                                    <p:animEffect transition="in" filter="fade">
                                      <p:cBhvr>
                                        <p:cTn id="23" dur="2000"/>
                                        <p:tgtEl>
                                          <p:spTgt spid="2">
                                            <p:graphicEl>
                                              <a:dgm id="{3F389BD6-A852-421A-AC99-4B20D24905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834" y="3116686"/>
            <a:ext cx="4915128"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How do we </a:t>
            </a:r>
            <a:r>
              <a:rPr lang="en-US" sz="2800" b="1" dirty="0">
                <a:solidFill>
                  <a:srgbClr val="FF0000"/>
                </a:solidFill>
                <a:latin typeface="Arial" panose="020B0604020202020204" pitchFamily="34" charset="0"/>
                <a:cs typeface="Arial" panose="020B0604020202020204" pitchFamily="34" charset="0"/>
              </a:rPr>
              <a:t>COLLECT </a:t>
            </a:r>
            <a:r>
              <a:rPr lang="en-US" sz="2800" b="1" dirty="0">
                <a:solidFill>
                  <a:srgbClr val="0070C0"/>
                </a:solidFill>
                <a:latin typeface="Arial" panose="020B0604020202020204" pitchFamily="34" charset="0"/>
                <a:cs typeface="Arial" panose="020B0604020202020204" pitchFamily="34" charset="0"/>
              </a:rPr>
              <a:t>data?</a:t>
            </a:r>
          </a:p>
        </p:txBody>
      </p:sp>
    </p:spTree>
    <p:extLst>
      <p:ext uri="{BB962C8B-B14F-4D97-AF65-F5344CB8AC3E}">
        <p14:creationId xmlns:p14="http://schemas.microsoft.com/office/powerpoint/2010/main" val="47138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23392" y="4121293"/>
            <a:ext cx="10354615" cy="2438400"/>
          </a:xfrm>
          <a:prstGeom prst="rect">
            <a:avLst/>
          </a:prstGeom>
          <a:noFill/>
        </p:spPr>
        <p:txBody>
          <a:bodyPr vert="horz" lIns="91440" tIns="45720" rIns="91440" bIns="45720" rtlCol="0" anchor="ctr">
            <a:noAutofit/>
          </a:bodyPr>
          <a:lstStyle/>
          <a:p>
            <a:pPr lvl="0">
              <a:spcBef>
                <a:spcPct val="0"/>
              </a:spcBef>
              <a:buFont typeface="Wingdings" pitchFamily="2" charset="2"/>
              <a:buChar char="Ø"/>
            </a:pPr>
            <a:r>
              <a:rPr lang="en-US" sz="3200" dirty="0">
                <a:latin typeface="Times New Roman" pitchFamily="18" charset="0"/>
                <a:ea typeface="+mj-ea"/>
                <a:cs typeface="Times New Roman" pitchFamily="18" charset="0"/>
              </a:rPr>
              <a:t> </a:t>
            </a:r>
            <a:r>
              <a:rPr lang="en-US" sz="3200" b="1" dirty="0">
                <a:solidFill>
                  <a:srgbClr val="FF0000"/>
                </a:solidFill>
                <a:latin typeface="Times New Roman" pitchFamily="18" charset="0"/>
                <a:ea typeface="+mj-ea"/>
                <a:cs typeface="Times New Roman" pitchFamily="18" charset="0"/>
              </a:rPr>
              <a:t>Population:</a:t>
            </a:r>
            <a:r>
              <a:rPr lang="en-US" sz="3200" dirty="0">
                <a:latin typeface="Times New Roman" pitchFamily="18" charset="0"/>
                <a:ea typeface="+mj-ea"/>
                <a:cs typeface="Times New Roman" pitchFamily="18" charset="0"/>
              </a:rPr>
              <a:t> a collection or a group of individuals or items.</a:t>
            </a:r>
          </a:p>
          <a:p>
            <a:pPr lvl="0">
              <a:spcBef>
                <a:spcPct val="0"/>
              </a:spcBef>
            </a:pPr>
            <a:endParaRPr lang="en-US" sz="3200" dirty="0">
              <a:latin typeface="Times New Roman" pitchFamily="18" charset="0"/>
              <a:ea typeface="+mj-ea"/>
              <a:cs typeface="Times New Roman" pitchFamily="18" charset="0"/>
            </a:endParaRPr>
          </a:p>
          <a:p>
            <a:pPr lvl="0">
              <a:spcBef>
                <a:spcPct val="0"/>
              </a:spcBef>
            </a:pPr>
            <a:r>
              <a:rPr lang="en-US" sz="3200" dirty="0">
                <a:latin typeface="Times New Roman" pitchFamily="18" charset="0"/>
                <a:ea typeface="+mj-ea"/>
                <a:cs typeface="Times New Roman" pitchFamily="18" charset="0"/>
              </a:rPr>
              <a:t>Populations are </a:t>
            </a:r>
            <a:r>
              <a:rPr lang="en-US" sz="3200" dirty="0">
                <a:solidFill>
                  <a:schemeClr val="accent6">
                    <a:lumMod val="75000"/>
                  </a:schemeClr>
                </a:solidFill>
                <a:latin typeface="Times New Roman" pitchFamily="18" charset="0"/>
                <a:ea typeface="+mj-ea"/>
                <a:cs typeface="Times New Roman" pitchFamily="18" charset="0"/>
              </a:rPr>
              <a:t>finite</a:t>
            </a:r>
            <a:r>
              <a:rPr lang="en-US" sz="3200" dirty="0">
                <a:latin typeface="Times New Roman" pitchFamily="18" charset="0"/>
                <a:ea typeface="+mj-ea"/>
                <a:cs typeface="Times New Roman" pitchFamily="18" charset="0"/>
              </a:rPr>
              <a:t> or </a:t>
            </a:r>
            <a:r>
              <a:rPr lang="en-US" sz="3200" dirty="0">
                <a:solidFill>
                  <a:schemeClr val="accent6">
                    <a:lumMod val="75000"/>
                  </a:schemeClr>
                </a:solidFill>
                <a:latin typeface="Times New Roman" pitchFamily="18" charset="0"/>
                <a:ea typeface="+mj-ea"/>
                <a:cs typeface="Times New Roman" pitchFamily="18" charset="0"/>
              </a:rPr>
              <a:t>infinite</a:t>
            </a:r>
            <a:r>
              <a:rPr lang="en-US" sz="3200" dirty="0">
                <a:latin typeface="Times New Roman" pitchFamily="18" charset="0"/>
                <a:ea typeface="+mj-ea"/>
                <a:cs typeface="Times New Roman" pitchFamily="18" charset="0"/>
              </a:rPr>
              <a:t> </a:t>
            </a:r>
            <a:r>
              <a:rPr lang="en-US" sz="3200" dirty="0">
                <a:latin typeface="Calibri"/>
                <a:ea typeface="+mj-ea"/>
                <a:cs typeface="Times New Roman" pitchFamily="18" charset="0"/>
              </a:rPr>
              <a:t>(</a:t>
            </a:r>
            <a:r>
              <a:rPr lang="en-US" sz="3200" dirty="0">
                <a:latin typeface="Calibri"/>
                <a:ea typeface="+mj-ea"/>
                <a:cs typeface="Calibri"/>
              </a:rPr>
              <a:t>very large</a:t>
            </a:r>
            <a:r>
              <a:rPr lang="en-US" sz="3200" dirty="0">
                <a:cs typeface="Calibri"/>
              </a:rPr>
              <a:t>).</a:t>
            </a:r>
          </a:p>
          <a:p>
            <a:pPr lvl="0">
              <a:spcBef>
                <a:spcPct val="0"/>
              </a:spcBef>
            </a:pPr>
            <a:endParaRPr lang="en-US" sz="3200" dirty="0">
              <a:cs typeface="Calibri"/>
            </a:endParaRPr>
          </a:p>
          <a:p>
            <a:pPr lvl="0">
              <a:spcBef>
                <a:spcPct val="0"/>
              </a:spcBef>
              <a:buFont typeface="Wingdings" pitchFamily="2" charset="2"/>
              <a:buChar char="Ø"/>
            </a:pPr>
            <a:r>
              <a:rPr lang="en-US" sz="3200" dirty="0">
                <a:latin typeface="Times New Roman" pitchFamily="18" charset="0"/>
                <a:ea typeface="+mj-ea"/>
                <a:cs typeface="Calibri"/>
              </a:rPr>
              <a:t> </a:t>
            </a:r>
            <a:r>
              <a:rPr lang="en-US" sz="3200" b="1" dirty="0">
                <a:solidFill>
                  <a:srgbClr val="002060"/>
                </a:solidFill>
                <a:latin typeface="Times New Roman" pitchFamily="18" charset="0"/>
                <a:ea typeface="+mj-ea"/>
                <a:cs typeface="Calibri"/>
              </a:rPr>
              <a:t>Sample:</a:t>
            </a:r>
            <a:r>
              <a:rPr lang="en-US" sz="3200" dirty="0">
                <a:latin typeface="Times New Roman" pitchFamily="18" charset="0"/>
                <a:ea typeface="+mj-ea"/>
                <a:cs typeface="Calibri"/>
              </a:rPr>
              <a:t> a sub-collection of population.</a:t>
            </a:r>
            <a:endParaRPr lang="en-US" sz="3200" dirty="0">
              <a:latin typeface="Times New Roman" pitchFamily="18" charset="0"/>
              <a:ea typeface="+mj-ea"/>
              <a:cs typeface="Times New Roman" pitchFamily="18" charset="0"/>
            </a:endParaRPr>
          </a:p>
        </p:txBody>
      </p:sp>
      <p:sp>
        <p:nvSpPr>
          <p:cNvPr id="36" name="TextBox 35"/>
          <p:cNvSpPr txBox="1"/>
          <p:nvPr/>
        </p:nvSpPr>
        <p:spPr>
          <a:xfrm>
            <a:off x="3810000" y="381001"/>
            <a:ext cx="19050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Population</a:t>
            </a:r>
          </a:p>
        </p:txBody>
      </p:sp>
      <p:pic>
        <p:nvPicPr>
          <p:cNvPr id="38" name="Picture 3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48200" y="922867"/>
            <a:ext cx="381000" cy="719667"/>
          </a:xfrm>
          <a:prstGeom prst="rect">
            <a:avLst/>
          </a:prstGeom>
        </p:spPr>
      </p:pic>
      <p:pic>
        <p:nvPicPr>
          <p:cNvPr id="39" name="Picture 3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35068" y="914401"/>
            <a:ext cx="381000" cy="719667"/>
          </a:xfrm>
          <a:prstGeom prst="rect">
            <a:avLst/>
          </a:prstGeom>
        </p:spPr>
      </p:pic>
      <p:pic>
        <p:nvPicPr>
          <p:cNvPr id="40" name="Picture 3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019102" y="919191"/>
            <a:ext cx="381000" cy="719667"/>
          </a:xfrm>
          <a:prstGeom prst="rect">
            <a:avLst/>
          </a:prstGeom>
        </p:spPr>
      </p:pic>
      <p:pic>
        <p:nvPicPr>
          <p:cNvPr id="41" name="Picture 4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48200" y="1600201"/>
            <a:ext cx="381000" cy="719667"/>
          </a:xfrm>
          <a:prstGeom prst="rect">
            <a:avLst/>
          </a:prstGeom>
        </p:spPr>
      </p:pic>
      <p:pic>
        <p:nvPicPr>
          <p:cNvPr id="42" name="Picture 4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45166" y="1600201"/>
            <a:ext cx="381000" cy="719667"/>
          </a:xfrm>
          <a:prstGeom prst="rect">
            <a:avLst/>
          </a:prstGeom>
        </p:spPr>
      </p:pic>
      <p:pic>
        <p:nvPicPr>
          <p:cNvPr id="43" name="Picture 4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410200" y="1066801"/>
            <a:ext cx="381000" cy="719667"/>
          </a:xfrm>
          <a:prstGeom prst="rect">
            <a:avLst/>
          </a:prstGeom>
        </p:spPr>
      </p:pic>
      <p:pic>
        <p:nvPicPr>
          <p:cNvPr id="44" name="Picture 4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10000" y="1079553"/>
            <a:ext cx="381000" cy="719667"/>
          </a:xfrm>
          <a:prstGeom prst="rect">
            <a:avLst/>
          </a:prstGeom>
        </p:spPr>
      </p:pic>
      <p:pic>
        <p:nvPicPr>
          <p:cNvPr id="45" name="Picture 4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213034" y="2275800"/>
            <a:ext cx="381000" cy="719667"/>
          </a:xfrm>
          <a:prstGeom prst="rect">
            <a:avLst/>
          </a:prstGeom>
        </p:spPr>
      </p:pic>
      <p:pic>
        <p:nvPicPr>
          <p:cNvPr id="46" name="Picture 4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20098" y="1786468"/>
            <a:ext cx="381000" cy="719667"/>
          </a:xfrm>
          <a:prstGeom prst="rect">
            <a:avLst/>
          </a:prstGeom>
        </p:spPr>
      </p:pic>
      <p:pic>
        <p:nvPicPr>
          <p:cNvPr id="47" name="Picture 4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029200" y="1579902"/>
            <a:ext cx="381000" cy="719667"/>
          </a:xfrm>
          <a:prstGeom prst="rect">
            <a:avLst/>
          </a:prstGeom>
        </p:spPr>
      </p:pic>
      <p:pic>
        <p:nvPicPr>
          <p:cNvPr id="48" name="Picture 4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572000" y="2286817"/>
            <a:ext cx="381000" cy="719667"/>
          </a:xfrm>
          <a:prstGeom prst="rect">
            <a:avLst/>
          </a:prstGeom>
        </p:spPr>
      </p:pic>
      <p:pic>
        <p:nvPicPr>
          <p:cNvPr id="49" name="Picture 4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953000" y="2286817"/>
            <a:ext cx="381000" cy="719667"/>
          </a:xfrm>
          <a:prstGeom prst="rect">
            <a:avLst/>
          </a:prstGeom>
        </p:spPr>
      </p:pic>
      <p:pic>
        <p:nvPicPr>
          <p:cNvPr id="50" name="Picture 4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410200" y="1786468"/>
            <a:ext cx="381000" cy="719667"/>
          </a:xfrm>
          <a:prstGeom prst="rect">
            <a:avLst/>
          </a:prstGeom>
        </p:spPr>
      </p:pic>
      <p:pic>
        <p:nvPicPr>
          <p:cNvPr id="51" name="Picture 5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334000" y="2514601"/>
            <a:ext cx="381000" cy="719667"/>
          </a:xfrm>
          <a:prstGeom prst="rect">
            <a:avLst/>
          </a:prstGeom>
        </p:spPr>
      </p:pic>
      <p:pic>
        <p:nvPicPr>
          <p:cNvPr id="52" name="Picture 5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810000" y="2514601"/>
            <a:ext cx="381000" cy="719667"/>
          </a:xfrm>
          <a:prstGeom prst="rect">
            <a:avLst/>
          </a:prstGeom>
        </p:spPr>
      </p:pic>
      <p:pic>
        <p:nvPicPr>
          <p:cNvPr id="53" name="Picture 5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191000" y="3048001"/>
            <a:ext cx="381000" cy="719667"/>
          </a:xfrm>
          <a:prstGeom prst="rect">
            <a:avLst/>
          </a:prstGeom>
        </p:spPr>
      </p:pic>
      <p:pic>
        <p:nvPicPr>
          <p:cNvPr id="54" name="Picture 5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604132" y="3048001"/>
            <a:ext cx="381000" cy="719667"/>
          </a:xfrm>
          <a:prstGeom prst="rect">
            <a:avLst/>
          </a:prstGeom>
        </p:spPr>
      </p:pic>
      <p:pic>
        <p:nvPicPr>
          <p:cNvPr id="55" name="Picture 5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4953000" y="3048001"/>
            <a:ext cx="381000" cy="719667"/>
          </a:xfrm>
          <a:prstGeom prst="rect">
            <a:avLst/>
          </a:prstGeom>
        </p:spPr>
      </p:pic>
      <p:sp>
        <p:nvSpPr>
          <p:cNvPr id="65" name="TextBox 64"/>
          <p:cNvSpPr txBox="1"/>
          <p:nvPr/>
        </p:nvSpPr>
        <p:spPr>
          <a:xfrm>
            <a:off x="6934200" y="986136"/>
            <a:ext cx="1905000" cy="461665"/>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Sample</a:t>
            </a:r>
          </a:p>
        </p:txBody>
      </p:sp>
      <p:pic>
        <p:nvPicPr>
          <p:cNvPr id="86" name="Picture 85"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23032" y="1402479"/>
            <a:ext cx="381000" cy="719667"/>
          </a:xfrm>
          <a:prstGeom prst="rect">
            <a:avLst/>
          </a:prstGeom>
        </p:spPr>
      </p:pic>
      <p:pic>
        <p:nvPicPr>
          <p:cNvPr id="87" name="Picture 86"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420967" y="2154767"/>
            <a:ext cx="381000" cy="719667"/>
          </a:xfrm>
          <a:prstGeom prst="rect">
            <a:avLst/>
          </a:prstGeom>
        </p:spPr>
      </p:pic>
      <p:pic>
        <p:nvPicPr>
          <p:cNvPr id="88" name="Picture 87"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97117" y="1168583"/>
            <a:ext cx="381000" cy="719667"/>
          </a:xfrm>
          <a:prstGeom prst="rect">
            <a:avLst/>
          </a:prstGeom>
        </p:spPr>
      </p:pic>
      <p:pic>
        <p:nvPicPr>
          <p:cNvPr id="89" name="Picture 88"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74953" y="1892512"/>
            <a:ext cx="381000" cy="719667"/>
          </a:xfrm>
          <a:prstGeom prst="rect">
            <a:avLst/>
          </a:prstGeom>
        </p:spPr>
      </p:pic>
      <p:pic>
        <p:nvPicPr>
          <p:cNvPr id="90" name="Picture 89"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396868" y="2953881"/>
            <a:ext cx="381000" cy="719667"/>
          </a:xfrm>
          <a:prstGeom prst="rect">
            <a:avLst/>
          </a:prstGeom>
        </p:spPr>
      </p:pic>
      <p:pic>
        <p:nvPicPr>
          <p:cNvPr id="91" name="Picture 90"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793934" y="3216136"/>
            <a:ext cx="381000" cy="719667"/>
          </a:xfrm>
          <a:prstGeom prst="rect">
            <a:avLst/>
          </a:prstGeom>
        </p:spPr>
      </p:pic>
      <p:pic>
        <p:nvPicPr>
          <p:cNvPr id="92" name="Picture 91"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3034332" y="2612179"/>
            <a:ext cx="381000" cy="719667"/>
          </a:xfrm>
          <a:prstGeom prst="rect">
            <a:avLst/>
          </a:prstGeom>
        </p:spPr>
      </p:pic>
      <p:pic>
        <p:nvPicPr>
          <p:cNvPr id="93" name="Picture 92"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657110" y="2891149"/>
            <a:ext cx="381000" cy="719667"/>
          </a:xfrm>
          <a:prstGeom prst="rect">
            <a:avLst/>
          </a:prstGeom>
        </p:spPr>
      </p:pic>
      <p:pic>
        <p:nvPicPr>
          <p:cNvPr id="94" name="Picture 93"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715000" y="1539695"/>
            <a:ext cx="381000" cy="719667"/>
          </a:xfrm>
          <a:prstGeom prst="rect">
            <a:avLst/>
          </a:prstGeom>
        </p:spPr>
      </p:pic>
      <p:pic>
        <p:nvPicPr>
          <p:cNvPr id="95" name="Picture 94" descr="wandtattoo_toilettenmaennchen-3_einzel-web.jpg"/>
          <p:cNvPicPr>
            <a:picLocks noChangeAspect="1"/>
          </p:cNvPicPr>
          <p:nvPr/>
        </p:nvPicPr>
        <p:blipFill>
          <a:blip r:embed="rId2" cstate="print">
            <a:clrChange>
              <a:clrFrom>
                <a:srgbClr val="FFFFFF"/>
              </a:clrFrom>
              <a:clrTo>
                <a:srgbClr val="FFFFFF">
                  <a:alpha val="0"/>
                </a:srgbClr>
              </a:clrTo>
            </a:clrChange>
          </a:blip>
          <a:srcRect l="17059" r="52353" b="2542"/>
          <a:stretch>
            <a:fillRect/>
          </a:stretch>
        </p:blipFill>
        <p:spPr>
          <a:xfrm>
            <a:off x="5847610" y="2303273"/>
            <a:ext cx="381000" cy="719667"/>
          </a:xfrm>
          <a:prstGeom prst="rect">
            <a:avLst/>
          </a:prstGeom>
        </p:spPr>
      </p:pic>
      <p:cxnSp>
        <p:nvCxnSpPr>
          <p:cNvPr id="3" name="Straight Connector 2"/>
          <p:cNvCxnSpPr/>
          <p:nvPr/>
        </p:nvCxnSpPr>
        <p:spPr>
          <a:xfrm>
            <a:off x="6735651" y="986136"/>
            <a:ext cx="12879" cy="2781532"/>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7274" y="1232693"/>
            <a:ext cx="266771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Population size is </a:t>
            </a:r>
          </a:p>
          <a:p>
            <a:r>
              <a:rPr lang="en-US" sz="2400" dirty="0">
                <a:latin typeface="Arial" panose="020B0604020202020204" pitchFamily="34" charset="0"/>
                <a:cs typeface="Arial" panose="020B0604020202020204" pitchFamily="34" charset="0"/>
              </a:rPr>
              <a:t>denoted by </a:t>
            </a:r>
            <a:r>
              <a:rPr lang="en-US" sz="2400" dirty="0">
                <a:solidFill>
                  <a:srgbClr val="FF0000"/>
                </a:solidFill>
                <a:latin typeface="Arial" panose="020B0604020202020204" pitchFamily="34" charset="0"/>
                <a:cs typeface="Arial" panose="020B0604020202020204" pitchFamily="34" charset="0"/>
              </a:rPr>
              <a:t>N</a:t>
            </a:r>
          </a:p>
        </p:txBody>
      </p:sp>
      <p:sp>
        <p:nvSpPr>
          <p:cNvPr id="37" name="TextBox 36"/>
          <p:cNvSpPr txBox="1"/>
          <p:nvPr/>
        </p:nvSpPr>
        <p:spPr>
          <a:xfrm>
            <a:off x="9511868" y="1011135"/>
            <a:ext cx="225574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Sample size is </a:t>
            </a:r>
          </a:p>
          <a:p>
            <a:r>
              <a:rPr lang="en-US" sz="2400" dirty="0">
                <a:latin typeface="Arial" panose="020B0604020202020204" pitchFamily="34" charset="0"/>
                <a:cs typeface="Arial" panose="020B0604020202020204" pitchFamily="34" charset="0"/>
              </a:rPr>
              <a:t>denoted by </a:t>
            </a:r>
            <a:r>
              <a:rPr lang="en-US" sz="2400" dirty="0">
                <a:solidFill>
                  <a:srgbClr val="002060"/>
                </a:solidFill>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313280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par>
                          <p:cTn id="13" fill="hold">
                            <p:stCondLst>
                              <p:cond delay="0"/>
                            </p:stCondLst>
                            <p:childTnLst>
                              <p:par>
                                <p:cTn id="14" presetID="56" presetClass="path" presetSubtype="0" accel="50000" decel="50000" fill="hold" nodeType="afterEffect">
                                  <p:stCondLst>
                                    <p:cond delay="0"/>
                                  </p:stCondLst>
                                  <p:childTnLst>
                                    <p:animMotion origin="layout" path="M 2.08333E-6 7.40741E-7 L 0.25885 -0.09097 " pathEditMode="relative" rAng="0" ptsTypes="AA">
                                      <p:cBhvr>
                                        <p:cTn id="15" dur="1000" fill="hold"/>
                                        <p:tgtEl>
                                          <p:spTgt spid="45"/>
                                        </p:tgtEl>
                                        <p:attrNameLst>
                                          <p:attrName>ppt_x</p:attrName>
                                          <p:attrName>ppt_y</p:attrName>
                                        </p:attrNameLst>
                                      </p:cBhvr>
                                      <p:rCtr x="12943" y="-4560"/>
                                    </p:animMotion>
                                  </p:childTnLst>
                                </p:cTn>
                              </p:par>
                            </p:childTnLst>
                          </p:cTn>
                        </p:par>
                        <p:par>
                          <p:cTn id="16" fill="hold">
                            <p:stCondLst>
                              <p:cond delay="1000"/>
                            </p:stCondLst>
                            <p:childTnLst>
                              <p:par>
                                <p:cTn id="17" presetID="49" presetClass="path" presetSubtype="0" accel="50000" decel="50000" fill="hold" nodeType="afterEffect">
                                  <p:stCondLst>
                                    <p:cond delay="0"/>
                                  </p:stCondLst>
                                  <p:childTnLst>
                                    <p:animMotion origin="layout" path="M -1.45833E-6 4.81481E-6 L 0.39479 0.0706 " pathEditMode="relative" rAng="0" ptsTypes="AA">
                                      <p:cBhvr>
                                        <p:cTn id="18" dur="1000" fill="hold"/>
                                        <p:tgtEl>
                                          <p:spTgt spid="88"/>
                                        </p:tgtEl>
                                        <p:attrNameLst>
                                          <p:attrName>ppt_x</p:attrName>
                                          <p:attrName>ppt_y</p:attrName>
                                        </p:attrNameLst>
                                      </p:cBhvr>
                                      <p:rCtr x="19740" y="3519"/>
                                    </p:animMotion>
                                  </p:childTnLst>
                                </p:cTn>
                              </p:par>
                            </p:childTnLst>
                          </p:cTn>
                        </p:par>
                        <p:par>
                          <p:cTn id="19" fill="hold">
                            <p:stCondLst>
                              <p:cond delay="2000"/>
                            </p:stCondLst>
                            <p:childTnLst>
                              <p:par>
                                <p:cTn id="20" presetID="49" presetClass="path" presetSubtype="0" accel="50000" decel="50000" fill="hold" nodeType="afterEffect">
                                  <p:stCondLst>
                                    <p:cond delay="0"/>
                                  </p:stCondLst>
                                  <p:childTnLst>
                                    <p:animMotion origin="layout" path="M 5E-6 -3.7037E-7 L 0.16172 0.21134 " pathEditMode="relative" rAng="0" ptsTypes="AA">
                                      <p:cBhvr>
                                        <p:cTn id="21" dur="1000" fill="hold"/>
                                        <p:tgtEl>
                                          <p:spTgt spid="43"/>
                                        </p:tgtEl>
                                        <p:attrNameLst>
                                          <p:attrName>ppt_x</p:attrName>
                                          <p:attrName>ppt_y</p:attrName>
                                        </p:attrNameLst>
                                      </p:cBhvr>
                                      <p:rCtr x="8086" y="10556"/>
                                    </p:animMotion>
                                  </p:childTnLst>
                                </p:cTn>
                              </p:par>
                            </p:childTnLst>
                          </p:cTn>
                        </p:par>
                        <p:par>
                          <p:cTn id="22" fill="hold">
                            <p:stCondLst>
                              <p:cond delay="3000"/>
                            </p:stCondLst>
                            <p:childTnLst>
                              <p:par>
                                <p:cTn id="23" presetID="49" presetClass="path" presetSubtype="0" accel="50000" decel="50000" fill="hold" nodeType="afterEffect">
                                  <p:stCondLst>
                                    <p:cond delay="0"/>
                                  </p:stCondLst>
                                  <p:childTnLst>
                                    <p:animMotion origin="layout" path="M 8.33333E-7 0.00926 L 0.27018 -0.08403 " pathEditMode="relative" rAng="0" ptsTypes="AA">
                                      <p:cBhvr>
                                        <p:cTn id="24" dur="1000" fill="hold"/>
                                        <p:tgtEl>
                                          <p:spTgt spid="54"/>
                                        </p:tgtEl>
                                        <p:attrNameLst>
                                          <p:attrName>ppt_x</p:attrName>
                                          <p:attrName>ppt_y</p:attrName>
                                        </p:attrNameLst>
                                      </p:cBhvr>
                                      <p:rCtr x="13503" y="-4676"/>
                                    </p:animMotion>
                                  </p:childTnLst>
                                </p:cTn>
                              </p:par>
                            </p:childTnLst>
                          </p:cTn>
                        </p:par>
                        <p:par>
                          <p:cTn id="25" fill="hold">
                            <p:stCondLst>
                              <p:cond delay="4000"/>
                            </p:stCondLst>
                            <p:childTnLst>
                              <p:par>
                                <p:cTn id="26" presetID="49" presetClass="path" presetSubtype="0" accel="50000" decel="50000" fill="hold" nodeType="afterEffect">
                                  <p:stCondLst>
                                    <p:cond delay="0"/>
                                  </p:stCondLst>
                                  <p:childTnLst>
                                    <p:animMotion origin="layout" path="M 5E-6 1.85185E-6 L 0.29818 0.06065 " pathEditMode="relative" rAng="0" ptsTypes="AA">
                                      <p:cBhvr>
                                        <p:cTn id="27" dur="1000" fill="hold"/>
                                        <p:tgtEl>
                                          <p:spTgt spid="41"/>
                                        </p:tgtEl>
                                        <p:attrNameLst>
                                          <p:attrName>ppt_x</p:attrName>
                                          <p:attrName>ppt_y</p:attrName>
                                        </p:attrNameLst>
                                      </p:cBhvr>
                                      <p:rCtr x="14909" y="3032"/>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4"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Title 1"/>
              <p:cNvSpPr txBox="1">
                <a:spLocks/>
              </p:cNvSpPr>
              <p:nvPr/>
            </p:nvSpPr>
            <p:spPr>
              <a:xfrm>
                <a:off x="1507535" y="4401681"/>
                <a:ext cx="5006125" cy="2438400"/>
              </a:xfrm>
              <a:prstGeom prst="rect">
                <a:avLst/>
              </a:prstGeom>
              <a:noFill/>
            </p:spPr>
            <p:txBody>
              <a:bodyPr vert="horz" lIns="91440" tIns="45720" rIns="91440" bIns="45720" rtlCol="0" anchor="ctr">
                <a:noAutofit/>
              </a:bodyPr>
              <a:lstStyle/>
              <a:p>
                <a:pPr lvl="0">
                  <a:spcBef>
                    <a:spcPct val="0"/>
                  </a:spcBef>
                  <a:buFont typeface="Wingdings" pitchFamily="2" charset="2"/>
                  <a:buChar char="Ø"/>
                </a:pPr>
                <a:r>
                  <a:rPr lang="en-US" sz="3200" dirty="0">
                    <a:latin typeface="Times New Roman" pitchFamily="18" charset="0"/>
                    <a:ea typeface="+mj-ea"/>
                    <a:cs typeface="Times New Roman" pitchFamily="18" charset="0"/>
                  </a:rPr>
                  <a:t> </a:t>
                </a:r>
                <a:r>
                  <a:rPr lang="en-US" sz="3200" b="1" u="sng" dirty="0">
                    <a:solidFill>
                      <a:srgbClr val="FF0000"/>
                    </a:solidFill>
                    <a:latin typeface="Times New Roman" pitchFamily="18" charset="0"/>
                    <a:ea typeface="+mj-ea"/>
                    <a:cs typeface="Times New Roman" pitchFamily="18" charset="0"/>
                  </a:rPr>
                  <a:t>P</a:t>
                </a:r>
                <a:r>
                  <a:rPr lang="en-US" sz="3200" b="1" dirty="0">
                    <a:solidFill>
                      <a:srgbClr val="FF0000"/>
                    </a:solidFill>
                    <a:latin typeface="Times New Roman" pitchFamily="18" charset="0"/>
                    <a:ea typeface="+mj-ea"/>
                    <a:cs typeface="Times New Roman" pitchFamily="18" charset="0"/>
                  </a:rPr>
                  <a:t>arameter:</a:t>
                </a:r>
                <a:r>
                  <a:rPr lang="en-US" sz="3200" dirty="0">
                    <a:latin typeface="Times New Roman" pitchFamily="18" charset="0"/>
                    <a:ea typeface="+mj-ea"/>
                    <a:cs typeface="Times New Roman" pitchFamily="18" charset="0"/>
                  </a:rPr>
                  <a:t> numerical      </a:t>
                </a:r>
              </a:p>
              <a:p>
                <a:pPr lvl="0">
                  <a:spcBef>
                    <a:spcPct val="0"/>
                  </a:spcBef>
                </a:pPr>
                <a:r>
                  <a:rPr lang="en-US" sz="3200" dirty="0">
                    <a:latin typeface="Times New Roman" pitchFamily="18" charset="0"/>
                    <a:ea typeface="+mj-ea"/>
                    <a:cs typeface="Times New Roman" pitchFamily="18" charset="0"/>
                  </a:rPr>
                  <a:t>    summary of </a:t>
                </a:r>
                <a:r>
                  <a:rPr lang="en-US" sz="3200" u="sng" dirty="0">
                    <a:solidFill>
                      <a:srgbClr val="FF0000"/>
                    </a:solidFill>
                    <a:latin typeface="Times New Roman" pitchFamily="18" charset="0"/>
                    <a:ea typeface="+mj-ea"/>
                    <a:cs typeface="Times New Roman" pitchFamily="18" charset="0"/>
                  </a:rPr>
                  <a:t>p</a:t>
                </a:r>
                <a:r>
                  <a:rPr lang="en-US" sz="3200" dirty="0">
                    <a:solidFill>
                      <a:srgbClr val="FF0000"/>
                    </a:solidFill>
                    <a:latin typeface="Times New Roman" pitchFamily="18" charset="0"/>
                    <a:ea typeface="+mj-ea"/>
                    <a:cs typeface="Times New Roman" pitchFamily="18" charset="0"/>
                  </a:rPr>
                  <a:t>opulation</a:t>
                </a:r>
                <a:r>
                  <a:rPr lang="en-US" sz="3200" dirty="0">
                    <a:latin typeface="Times New Roman" pitchFamily="18" charset="0"/>
                    <a:ea typeface="+mj-ea"/>
                    <a:cs typeface="Times New Roman" pitchFamily="18" charset="0"/>
                  </a:rPr>
                  <a:t>.</a:t>
                </a:r>
              </a:p>
              <a:p>
                <a:pPr lvl="0">
                  <a:spcBef>
                    <a:spcPct val="0"/>
                  </a:spcBef>
                </a:pPr>
                <a:endParaRPr lang="en-US" sz="2400" dirty="0">
                  <a:latin typeface="Times New Roman" pitchFamily="18" charset="0"/>
                  <a:ea typeface="+mj-ea"/>
                  <a:cs typeface="Times New Roman" pitchFamily="18" charset="0"/>
                </a:endParaRPr>
              </a:p>
              <a:p>
                <a:pPr lvl="0">
                  <a:spcBef>
                    <a:spcPct val="0"/>
                  </a:spcBef>
                </a:pPr>
                <a:r>
                  <a:rPr lang="en-US" sz="2400" dirty="0">
                    <a:latin typeface="Times New Roman" pitchFamily="18" charset="0"/>
                    <a:ea typeface="+mj-ea"/>
                    <a:cs typeface="Times New Roman" pitchFamily="18" charset="0"/>
                  </a:rPr>
                  <a:t>We usually use Greek letters to denote parameters, like</a:t>
                </a:r>
              </a:p>
              <a:p>
                <a:pPr lvl="0">
                  <a:spcBef>
                    <a:spcPct val="0"/>
                  </a:spcBef>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Calibri"/>
                        </a:rPr>
                        <m:t>𝜇</m:t>
                      </m:r>
                      <m:r>
                        <a:rPr lang="en-US" sz="2400" b="0" i="1" smtClean="0">
                          <a:latin typeface="Cambria Math" panose="02040503050406030204" pitchFamily="18" charset="0"/>
                          <a:ea typeface="Cambria Math" panose="02040503050406030204" pitchFamily="18" charset="0"/>
                          <a:cs typeface="Calibri"/>
                        </a:rPr>
                        <m:t>, </m:t>
                      </m:r>
                      <m:r>
                        <a:rPr lang="en-US" sz="2400" b="0" i="1" smtClean="0">
                          <a:latin typeface="Cambria Math" panose="02040503050406030204" pitchFamily="18" charset="0"/>
                          <a:ea typeface="Cambria Math" panose="02040503050406030204" pitchFamily="18" charset="0"/>
                          <a:cs typeface="Calibri"/>
                        </a:rPr>
                        <m:t>𝜎</m:t>
                      </m:r>
                      <m:r>
                        <a:rPr lang="en-US" sz="2400" b="0" i="1" smtClean="0">
                          <a:latin typeface="Cambria Math" panose="02040503050406030204" pitchFamily="18" charset="0"/>
                          <a:ea typeface="Cambria Math" panose="02040503050406030204" pitchFamily="18" charset="0"/>
                          <a:cs typeface="Calibri"/>
                        </a:rPr>
                        <m:t>, </m:t>
                      </m:r>
                      <m:r>
                        <a:rPr lang="en-US" sz="2400" b="0" i="1" smtClean="0">
                          <a:latin typeface="Cambria Math" panose="02040503050406030204" pitchFamily="18" charset="0"/>
                          <a:ea typeface="Cambria Math" panose="02040503050406030204" pitchFamily="18" charset="0"/>
                          <a:cs typeface="Calibri"/>
                        </a:rPr>
                        <m:t>𝜌</m:t>
                      </m:r>
                    </m:oMath>
                  </m:oMathPara>
                </a14:m>
                <a:endParaRPr lang="en-US" sz="2400" dirty="0">
                  <a:cs typeface="Calibri"/>
                </a:endParaRPr>
              </a:p>
              <a:p>
                <a:pPr lvl="0">
                  <a:spcBef>
                    <a:spcPct val="0"/>
                  </a:spcBef>
                </a:pPr>
                <a:endParaRPr lang="en-US" sz="3200" dirty="0">
                  <a:cs typeface="Calibri"/>
                </a:endParaRPr>
              </a:p>
            </p:txBody>
          </p:sp>
        </mc:Choice>
        <mc:Fallback xmlns="">
          <p:sp>
            <p:nvSpPr>
              <p:cNvPr id="41" name="Title 1"/>
              <p:cNvSpPr txBox="1">
                <a:spLocks noRot="1" noChangeAspect="1" noMove="1" noResize="1" noEditPoints="1" noAdjustHandles="1" noChangeArrowheads="1" noChangeShapeType="1" noTextEdit="1"/>
              </p:cNvSpPr>
              <p:nvPr/>
            </p:nvSpPr>
            <p:spPr>
              <a:xfrm>
                <a:off x="1507535" y="4401681"/>
                <a:ext cx="5006125" cy="2438400"/>
              </a:xfrm>
              <a:prstGeom prst="rect">
                <a:avLst/>
              </a:prstGeom>
              <a:blipFill rotWithShape="0">
                <a:blip r:embed="rId2"/>
                <a:stretch>
                  <a:fillRect l="-2676" t="-15250" r="-487"/>
                </a:stretch>
              </a:blipFill>
            </p:spPr>
            <p:txBody>
              <a:bodyPr/>
              <a:lstStyle/>
              <a:p>
                <a:r>
                  <a:rPr lang="en-US">
                    <a:noFill/>
                  </a:rPr>
                  <a:t> </a:t>
                </a:r>
              </a:p>
            </p:txBody>
          </p:sp>
        </mc:Fallback>
      </mc:AlternateContent>
      <p:sp>
        <p:nvSpPr>
          <p:cNvPr id="103" name="TextBox 102"/>
          <p:cNvSpPr txBox="1"/>
          <p:nvPr/>
        </p:nvSpPr>
        <p:spPr>
          <a:xfrm>
            <a:off x="3810000" y="381001"/>
            <a:ext cx="19050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Population</a:t>
            </a:r>
          </a:p>
        </p:txBody>
      </p:sp>
      <p:pic>
        <p:nvPicPr>
          <p:cNvPr id="104" name="Picture 103"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4648200" y="922867"/>
            <a:ext cx="381000" cy="719667"/>
          </a:xfrm>
          <a:prstGeom prst="rect">
            <a:avLst/>
          </a:prstGeom>
        </p:spPr>
      </p:pic>
      <p:pic>
        <p:nvPicPr>
          <p:cNvPr id="105" name="Picture 104"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4235068" y="914401"/>
            <a:ext cx="381000" cy="719667"/>
          </a:xfrm>
          <a:prstGeom prst="rect">
            <a:avLst/>
          </a:prstGeom>
        </p:spPr>
      </p:pic>
      <p:pic>
        <p:nvPicPr>
          <p:cNvPr id="106" name="Picture 105"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5019102" y="919191"/>
            <a:ext cx="381000" cy="719667"/>
          </a:xfrm>
          <a:prstGeom prst="rect">
            <a:avLst/>
          </a:prstGeom>
        </p:spPr>
      </p:pic>
      <p:pic>
        <p:nvPicPr>
          <p:cNvPr id="107" name="Picture 106"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8320127" y="2073202"/>
            <a:ext cx="381000" cy="719667"/>
          </a:xfrm>
          <a:prstGeom prst="rect">
            <a:avLst/>
          </a:prstGeom>
        </p:spPr>
      </p:pic>
      <p:pic>
        <p:nvPicPr>
          <p:cNvPr id="108" name="Picture 107"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4245166" y="1600201"/>
            <a:ext cx="381000" cy="719667"/>
          </a:xfrm>
          <a:prstGeom prst="rect">
            <a:avLst/>
          </a:prstGeom>
        </p:spPr>
      </p:pic>
      <p:pic>
        <p:nvPicPr>
          <p:cNvPr id="109" name="Picture 108"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7395755" y="2504413"/>
            <a:ext cx="381000" cy="719667"/>
          </a:xfrm>
          <a:prstGeom prst="rect">
            <a:avLst/>
          </a:prstGeom>
        </p:spPr>
      </p:pic>
      <p:pic>
        <p:nvPicPr>
          <p:cNvPr id="110" name="Picture 109"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3810000" y="1079553"/>
            <a:ext cx="381000" cy="719667"/>
          </a:xfrm>
          <a:prstGeom prst="rect">
            <a:avLst/>
          </a:prstGeom>
        </p:spPr>
      </p:pic>
      <p:pic>
        <p:nvPicPr>
          <p:cNvPr id="111" name="Picture 110"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7378970" y="1642164"/>
            <a:ext cx="381000" cy="719667"/>
          </a:xfrm>
          <a:prstGeom prst="rect">
            <a:avLst/>
          </a:prstGeom>
        </p:spPr>
      </p:pic>
      <p:pic>
        <p:nvPicPr>
          <p:cNvPr id="112" name="Picture 111"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3820098" y="1786468"/>
            <a:ext cx="381000" cy="719667"/>
          </a:xfrm>
          <a:prstGeom prst="rect">
            <a:avLst/>
          </a:prstGeom>
        </p:spPr>
      </p:pic>
      <p:pic>
        <p:nvPicPr>
          <p:cNvPr id="113" name="Picture 112"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5029200" y="1579902"/>
            <a:ext cx="381000" cy="719667"/>
          </a:xfrm>
          <a:prstGeom prst="rect">
            <a:avLst/>
          </a:prstGeom>
        </p:spPr>
      </p:pic>
      <p:pic>
        <p:nvPicPr>
          <p:cNvPr id="114" name="Picture 113"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4572000" y="2286817"/>
            <a:ext cx="381000" cy="719667"/>
          </a:xfrm>
          <a:prstGeom prst="rect">
            <a:avLst/>
          </a:prstGeom>
        </p:spPr>
      </p:pic>
      <p:pic>
        <p:nvPicPr>
          <p:cNvPr id="115" name="Picture 114"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4953000" y="2286817"/>
            <a:ext cx="381000" cy="719667"/>
          </a:xfrm>
          <a:prstGeom prst="rect">
            <a:avLst/>
          </a:prstGeom>
        </p:spPr>
      </p:pic>
      <p:pic>
        <p:nvPicPr>
          <p:cNvPr id="116" name="Picture 115"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5410200" y="1786468"/>
            <a:ext cx="381000" cy="719667"/>
          </a:xfrm>
          <a:prstGeom prst="rect">
            <a:avLst/>
          </a:prstGeom>
        </p:spPr>
      </p:pic>
      <p:pic>
        <p:nvPicPr>
          <p:cNvPr id="117" name="Picture 116"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5334000" y="2514601"/>
            <a:ext cx="381000" cy="719667"/>
          </a:xfrm>
          <a:prstGeom prst="rect">
            <a:avLst/>
          </a:prstGeom>
        </p:spPr>
      </p:pic>
      <p:pic>
        <p:nvPicPr>
          <p:cNvPr id="118" name="Picture 117"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3810000" y="2514601"/>
            <a:ext cx="381000" cy="719667"/>
          </a:xfrm>
          <a:prstGeom prst="rect">
            <a:avLst/>
          </a:prstGeom>
        </p:spPr>
      </p:pic>
      <p:pic>
        <p:nvPicPr>
          <p:cNvPr id="119" name="Picture 118"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4191000" y="3048001"/>
            <a:ext cx="381000" cy="719667"/>
          </a:xfrm>
          <a:prstGeom prst="rect">
            <a:avLst/>
          </a:prstGeom>
        </p:spPr>
      </p:pic>
      <p:pic>
        <p:nvPicPr>
          <p:cNvPr id="120" name="Picture 119"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7926248" y="2503878"/>
            <a:ext cx="381000" cy="719667"/>
          </a:xfrm>
          <a:prstGeom prst="rect">
            <a:avLst/>
          </a:prstGeom>
        </p:spPr>
      </p:pic>
      <p:pic>
        <p:nvPicPr>
          <p:cNvPr id="121" name="Picture 120"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4953000" y="3048001"/>
            <a:ext cx="381000" cy="719667"/>
          </a:xfrm>
          <a:prstGeom prst="rect">
            <a:avLst/>
          </a:prstGeom>
        </p:spPr>
      </p:pic>
      <p:sp>
        <p:nvSpPr>
          <p:cNvPr id="122" name="TextBox 121"/>
          <p:cNvSpPr txBox="1"/>
          <p:nvPr/>
        </p:nvSpPr>
        <p:spPr>
          <a:xfrm>
            <a:off x="6934200" y="986136"/>
            <a:ext cx="1905000" cy="461665"/>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Sample</a:t>
            </a:r>
          </a:p>
        </p:txBody>
      </p:sp>
      <p:pic>
        <p:nvPicPr>
          <p:cNvPr id="123" name="Picture 122"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3423032" y="1402479"/>
            <a:ext cx="381000" cy="719667"/>
          </a:xfrm>
          <a:prstGeom prst="rect">
            <a:avLst/>
          </a:prstGeom>
        </p:spPr>
      </p:pic>
      <p:pic>
        <p:nvPicPr>
          <p:cNvPr id="124" name="Picture 123"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3420967" y="2154767"/>
            <a:ext cx="381000" cy="719667"/>
          </a:xfrm>
          <a:prstGeom prst="rect">
            <a:avLst/>
          </a:prstGeom>
        </p:spPr>
      </p:pic>
      <p:pic>
        <p:nvPicPr>
          <p:cNvPr id="125" name="Picture 124"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7939127" y="1639458"/>
            <a:ext cx="381000" cy="719667"/>
          </a:xfrm>
          <a:prstGeom prst="rect">
            <a:avLst/>
          </a:prstGeom>
        </p:spPr>
      </p:pic>
      <p:pic>
        <p:nvPicPr>
          <p:cNvPr id="126" name="Picture 125"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3074953" y="1892512"/>
            <a:ext cx="381000" cy="719667"/>
          </a:xfrm>
          <a:prstGeom prst="rect">
            <a:avLst/>
          </a:prstGeom>
        </p:spPr>
      </p:pic>
      <p:pic>
        <p:nvPicPr>
          <p:cNvPr id="127" name="Picture 126"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3396868" y="2953881"/>
            <a:ext cx="381000" cy="719667"/>
          </a:xfrm>
          <a:prstGeom prst="rect">
            <a:avLst/>
          </a:prstGeom>
        </p:spPr>
      </p:pic>
      <p:pic>
        <p:nvPicPr>
          <p:cNvPr id="128" name="Picture 127"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3793934" y="3216136"/>
            <a:ext cx="381000" cy="719667"/>
          </a:xfrm>
          <a:prstGeom prst="rect">
            <a:avLst/>
          </a:prstGeom>
        </p:spPr>
      </p:pic>
      <p:pic>
        <p:nvPicPr>
          <p:cNvPr id="129" name="Picture 128"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3034332" y="2612179"/>
            <a:ext cx="381000" cy="719667"/>
          </a:xfrm>
          <a:prstGeom prst="rect">
            <a:avLst/>
          </a:prstGeom>
        </p:spPr>
      </p:pic>
      <p:pic>
        <p:nvPicPr>
          <p:cNvPr id="130" name="Picture 129"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5657110" y="2891149"/>
            <a:ext cx="381000" cy="719667"/>
          </a:xfrm>
          <a:prstGeom prst="rect">
            <a:avLst/>
          </a:prstGeom>
        </p:spPr>
      </p:pic>
      <p:pic>
        <p:nvPicPr>
          <p:cNvPr id="131" name="Picture 130"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5715000" y="1539695"/>
            <a:ext cx="381000" cy="719667"/>
          </a:xfrm>
          <a:prstGeom prst="rect">
            <a:avLst/>
          </a:prstGeom>
        </p:spPr>
      </p:pic>
      <p:pic>
        <p:nvPicPr>
          <p:cNvPr id="132" name="Picture 131" descr="wandtattoo_toilettenmaennchen-3_einzel-web.jpg"/>
          <p:cNvPicPr>
            <a:picLocks noChangeAspect="1"/>
          </p:cNvPicPr>
          <p:nvPr/>
        </p:nvPicPr>
        <p:blipFill>
          <a:blip r:embed="rId3" cstate="print">
            <a:clrChange>
              <a:clrFrom>
                <a:srgbClr val="FFFFFF"/>
              </a:clrFrom>
              <a:clrTo>
                <a:srgbClr val="FFFFFF">
                  <a:alpha val="0"/>
                </a:srgbClr>
              </a:clrTo>
            </a:clrChange>
          </a:blip>
          <a:srcRect l="17059" r="52353" b="2542"/>
          <a:stretch>
            <a:fillRect/>
          </a:stretch>
        </p:blipFill>
        <p:spPr>
          <a:xfrm>
            <a:off x="5847610" y="2303273"/>
            <a:ext cx="381000" cy="719667"/>
          </a:xfrm>
          <a:prstGeom prst="rect">
            <a:avLst/>
          </a:prstGeom>
        </p:spPr>
      </p:pic>
      <p:cxnSp>
        <p:nvCxnSpPr>
          <p:cNvPr id="33" name="Straight Connector 32"/>
          <p:cNvCxnSpPr/>
          <p:nvPr/>
        </p:nvCxnSpPr>
        <p:spPr>
          <a:xfrm>
            <a:off x="6735651" y="986136"/>
            <a:ext cx="12879" cy="27815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6934200" y="4142623"/>
                <a:ext cx="4879284" cy="2923877"/>
              </a:xfrm>
              <a:prstGeom prst="rect">
                <a:avLst/>
              </a:prstGeom>
            </p:spPr>
            <p:txBody>
              <a:bodyPr wrap="none">
                <a:spAutoFit/>
              </a:bodyPr>
              <a:lstStyle/>
              <a:p>
                <a:pPr lvl="0">
                  <a:spcBef>
                    <a:spcPct val="0"/>
                  </a:spcBef>
                  <a:buFont typeface="Wingdings" pitchFamily="2" charset="2"/>
                  <a:buChar char="Ø"/>
                </a:pPr>
                <a:r>
                  <a:rPr lang="en-US" sz="3200" b="1" dirty="0">
                    <a:solidFill>
                      <a:srgbClr val="002060"/>
                    </a:solidFill>
                    <a:latin typeface="Times New Roman" pitchFamily="18" charset="0"/>
                    <a:cs typeface="Calibri"/>
                  </a:rPr>
                  <a:t> </a:t>
                </a:r>
                <a:r>
                  <a:rPr lang="en-US" sz="3200" b="1" u="sng" dirty="0">
                    <a:solidFill>
                      <a:srgbClr val="002060"/>
                    </a:solidFill>
                    <a:latin typeface="Times New Roman" pitchFamily="18" charset="0"/>
                    <a:cs typeface="Calibri"/>
                  </a:rPr>
                  <a:t>S</a:t>
                </a:r>
                <a:r>
                  <a:rPr lang="en-US" sz="3200" b="1" dirty="0">
                    <a:solidFill>
                      <a:srgbClr val="002060"/>
                    </a:solidFill>
                    <a:latin typeface="Times New Roman" pitchFamily="18" charset="0"/>
                    <a:cs typeface="Calibri"/>
                  </a:rPr>
                  <a:t>tatistic:</a:t>
                </a:r>
                <a:r>
                  <a:rPr lang="en-US" sz="3200" dirty="0">
                    <a:latin typeface="Times New Roman" pitchFamily="18" charset="0"/>
                    <a:cs typeface="Calibri"/>
                  </a:rPr>
                  <a:t> numerical </a:t>
                </a:r>
              </a:p>
              <a:p>
                <a:pPr lvl="0">
                  <a:spcBef>
                    <a:spcPct val="0"/>
                  </a:spcBef>
                </a:pPr>
                <a:r>
                  <a:rPr lang="en-US" sz="3200" dirty="0">
                    <a:latin typeface="Times New Roman" pitchFamily="18" charset="0"/>
                    <a:cs typeface="Calibri"/>
                  </a:rPr>
                  <a:t>    summary of </a:t>
                </a:r>
                <a:r>
                  <a:rPr lang="en-US" sz="3200" u="sng" dirty="0">
                    <a:solidFill>
                      <a:srgbClr val="002060"/>
                    </a:solidFill>
                    <a:latin typeface="Times New Roman" pitchFamily="18" charset="0"/>
                    <a:cs typeface="Calibri"/>
                  </a:rPr>
                  <a:t>s</a:t>
                </a:r>
                <a:r>
                  <a:rPr lang="en-US" sz="3200" dirty="0">
                    <a:solidFill>
                      <a:srgbClr val="002060"/>
                    </a:solidFill>
                    <a:latin typeface="Times New Roman" pitchFamily="18" charset="0"/>
                    <a:cs typeface="Calibri"/>
                  </a:rPr>
                  <a:t>ample</a:t>
                </a:r>
                <a:r>
                  <a:rPr lang="en-US" sz="3200" dirty="0">
                    <a:latin typeface="Times New Roman" pitchFamily="18" charset="0"/>
                    <a:cs typeface="Calibri"/>
                  </a:rPr>
                  <a:t>.</a:t>
                </a:r>
              </a:p>
              <a:p>
                <a:pPr>
                  <a:spcBef>
                    <a:spcPct val="0"/>
                  </a:spcBef>
                </a:pPr>
                <a:endParaRPr lang="en-US" sz="2400" dirty="0">
                  <a:latin typeface="Times New Roman" pitchFamily="18" charset="0"/>
                  <a:cs typeface="Times New Roman" pitchFamily="18" charset="0"/>
                </a:endParaRPr>
              </a:p>
              <a:p>
                <a:pPr>
                  <a:spcBef>
                    <a:spcPct val="0"/>
                  </a:spcBef>
                </a:pPr>
                <a:r>
                  <a:rPr lang="en-US" sz="2400" dirty="0">
                    <a:latin typeface="Times New Roman" pitchFamily="18" charset="0"/>
                    <a:cs typeface="Times New Roman" pitchFamily="18" charset="0"/>
                  </a:rPr>
                  <a:t>We usually use Latin letters to denote </a:t>
                </a:r>
              </a:p>
              <a:p>
                <a:pPr>
                  <a:spcBef>
                    <a:spcPct val="0"/>
                  </a:spcBef>
                </a:pPr>
                <a:r>
                  <a:rPr lang="en-US" sz="2400" dirty="0">
                    <a:latin typeface="Times New Roman" pitchFamily="18" charset="0"/>
                    <a:cs typeface="Times New Roman" pitchFamily="18" charset="0"/>
                  </a:rPr>
                  <a:t>statistics, like</a:t>
                </a:r>
                <a:endParaRPr lang="en-US" sz="2400" i="1" dirty="0">
                  <a:latin typeface="Cambria Math" panose="02040503050406030204" pitchFamily="18" charset="0"/>
                  <a:cs typeface="Times New Roman" pitchFamily="18" charset="0"/>
                </a:endParaRPr>
              </a:p>
              <a:p>
                <a:pPr>
                  <a:spcBef>
                    <a:spcPct val="0"/>
                  </a:spcBef>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cs typeface="Times New Roman" pitchFamily="18" charset="0"/>
                            </a:rPr>
                          </m:ctrlPr>
                        </m:accPr>
                        <m:e>
                          <m:r>
                            <a:rPr lang="en-US" sz="2400" b="0" i="1" smtClean="0">
                              <a:latin typeface="Cambria Math" panose="02040503050406030204" pitchFamily="18" charset="0"/>
                              <a:cs typeface="Times New Roman" pitchFamily="18" charset="0"/>
                            </a:rPr>
                            <m:t>𝑥</m:t>
                          </m:r>
                        </m:e>
                      </m:acc>
                      <m:r>
                        <a:rPr lang="en-US" sz="2400" b="0" i="1" smtClean="0">
                          <a:latin typeface="Cambria Math" panose="02040503050406030204" pitchFamily="18" charset="0"/>
                          <a:cs typeface="Times New Roman" pitchFamily="18" charset="0"/>
                        </a:rPr>
                        <m:t>, </m:t>
                      </m:r>
                      <m:r>
                        <a:rPr lang="en-US" sz="2400" b="0" i="1" smtClean="0">
                          <a:latin typeface="Cambria Math" panose="02040503050406030204" pitchFamily="18" charset="0"/>
                          <a:cs typeface="Times New Roman" pitchFamily="18" charset="0"/>
                        </a:rPr>
                        <m:t>𝑠</m:t>
                      </m:r>
                      <m:r>
                        <a:rPr lang="en-US" sz="2400" b="0" i="1" smtClean="0">
                          <a:latin typeface="Cambria Math" panose="02040503050406030204" pitchFamily="18" charset="0"/>
                          <a:cs typeface="Times New Roman" pitchFamily="18" charset="0"/>
                        </a:rPr>
                        <m:t>, </m:t>
                      </m:r>
                      <m:r>
                        <a:rPr lang="en-US" sz="2400" b="0" i="1" smtClean="0">
                          <a:latin typeface="Cambria Math" panose="02040503050406030204" pitchFamily="18" charset="0"/>
                          <a:cs typeface="Times New Roman" pitchFamily="18" charset="0"/>
                        </a:rPr>
                        <m:t>𝑝</m:t>
                      </m:r>
                    </m:oMath>
                  </m:oMathPara>
                </a14:m>
                <a:endParaRPr lang="en-US" sz="2400" dirty="0">
                  <a:latin typeface="Times New Roman" pitchFamily="18" charset="0"/>
                  <a:cs typeface="Times New Roman" pitchFamily="18" charset="0"/>
                </a:endParaRPr>
              </a:p>
              <a:p>
                <a:pPr lvl="0">
                  <a:spcBef>
                    <a:spcPct val="0"/>
                  </a:spcBef>
                </a:pPr>
                <a:r>
                  <a:rPr lang="en-US" sz="2400" dirty="0">
                    <a:latin typeface="Times New Roman" pitchFamily="18" charset="0"/>
                    <a:cs typeface="Times New Roman"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6934200" y="4142623"/>
                <a:ext cx="4879284" cy="2923877"/>
              </a:xfrm>
              <a:prstGeom prst="rect">
                <a:avLst/>
              </a:prstGeom>
              <a:blipFill rotWithShape="0">
                <a:blip r:embed="rId4"/>
                <a:stretch>
                  <a:fillRect l="-2875" t="-2923" r="-1000"/>
                </a:stretch>
              </a:blipFill>
            </p:spPr>
            <p:txBody>
              <a:bodyPr/>
              <a:lstStyle/>
              <a:p>
                <a:r>
                  <a:rPr lang="en-US">
                    <a:noFill/>
                  </a:rPr>
                  <a:t> </a:t>
                </a:r>
              </a:p>
            </p:txBody>
          </p:sp>
        </mc:Fallback>
      </mc:AlternateContent>
      <p:cxnSp>
        <p:nvCxnSpPr>
          <p:cNvPr id="35" name="Straight Connector 34"/>
          <p:cNvCxnSpPr/>
          <p:nvPr/>
        </p:nvCxnSpPr>
        <p:spPr>
          <a:xfrm>
            <a:off x="6754605" y="3749634"/>
            <a:ext cx="12879" cy="2781532"/>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7274" y="1232693"/>
            <a:ext cx="266771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Population size is </a:t>
            </a:r>
          </a:p>
          <a:p>
            <a:r>
              <a:rPr lang="en-US" sz="2400" dirty="0">
                <a:latin typeface="Arial" panose="020B0604020202020204" pitchFamily="34" charset="0"/>
                <a:cs typeface="Arial" panose="020B0604020202020204" pitchFamily="34" charset="0"/>
              </a:rPr>
              <a:t>denoted by </a:t>
            </a:r>
            <a:r>
              <a:rPr lang="en-US" sz="2400" dirty="0">
                <a:solidFill>
                  <a:srgbClr val="FF0000"/>
                </a:solidFill>
                <a:latin typeface="Arial" panose="020B0604020202020204" pitchFamily="34" charset="0"/>
                <a:cs typeface="Arial" panose="020B0604020202020204" pitchFamily="34" charset="0"/>
              </a:rPr>
              <a:t>N</a:t>
            </a:r>
          </a:p>
        </p:txBody>
      </p:sp>
      <p:sp>
        <p:nvSpPr>
          <p:cNvPr id="37" name="TextBox 36"/>
          <p:cNvSpPr txBox="1"/>
          <p:nvPr/>
        </p:nvSpPr>
        <p:spPr>
          <a:xfrm>
            <a:off x="9511868" y="1011135"/>
            <a:ext cx="225574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Sample size is </a:t>
            </a:r>
          </a:p>
          <a:p>
            <a:r>
              <a:rPr lang="en-US" sz="2400" dirty="0">
                <a:latin typeface="Arial" panose="020B0604020202020204" pitchFamily="34" charset="0"/>
                <a:cs typeface="Arial" panose="020B0604020202020204" pitchFamily="34" charset="0"/>
              </a:rPr>
              <a:t>denoted by </a:t>
            </a:r>
            <a:r>
              <a:rPr lang="en-US" sz="2400" dirty="0">
                <a:solidFill>
                  <a:srgbClr val="002060"/>
                </a:solidFill>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22859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6834" y="3116686"/>
            <a:ext cx="5580374"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rPr>
              <a:t>What are the </a:t>
            </a:r>
            <a:r>
              <a:rPr lang="en-US" sz="2800" b="1" dirty="0">
                <a:solidFill>
                  <a:srgbClr val="FF0000"/>
                </a:solidFill>
                <a:latin typeface="Arial" panose="020B0604020202020204" pitchFamily="34" charset="0"/>
                <a:cs typeface="Arial" panose="020B0604020202020204" pitchFamily="34" charset="0"/>
              </a:rPr>
              <a:t>types</a:t>
            </a:r>
            <a:r>
              <a:rPr lang="en-US" sz="2800" b="1" dirty="0">
                <a:solidFill>
                  <a:srgbClr val="0070C0"/>
                </a:solidFill>
                <a:latin typeface="Arial" panose="020B0604020202020204" pitchFamily="34" charset="0"/>
                <a:cs typeface="Arial" panose="020B0604020202020204" pitchFamily="34" charset="0"/>
              </a:rPr>
              <a:t> of samples?</a:t>
            </a:r>
          </a:p>
        </p:txBody>
      </p:sp>
    </p:spTree>
    <p:extLst>
      <p:ext uri="{BB962C8B-B14F-4D97-AF65-F5344CB8AC3E}">
        <p14:creationId xmlns:p14="http://schemas.microsoft.com/office/powerpoint/2010/main" val="3243400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3897</TotalTime>
  <Words>2082</Words>
  <Application>Microsoft Office PowerPoint</Application>
  <PresentationFormat>Widescreen</PresentationFormat>
  <Paragraphs>313</Paragraphs>
  <Slides>40</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Times New Roman</vt:lpstr>
      <vt:lpstr>Wingdings</vt:lpstr>
      <vt:lpstr>Office Theme</vt:lpstr>
      <vt:lpstr>Part I</vt:lpstr>
      <vt:lpstr>PowerPoint Presentation</vt:lpstr>
      <vt:lpstr>PowerPoint Presentation</vt:lpstr>
      <vt:lpstr>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there are still some errors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III</dc:title>
  <dc:creator>Tamer Oraby</dc:creator>
  <cp:lastModifiedBy>Tamer Oraby</cp:lastModifiedBy>
  <cp:revision>450</cp:revision>
  <dcterms:created xsi:type="dcterms:W3CDTF">2017-08-28T13:54:33Z</dcterms:created>
  <dcterms:modified xsi:type="dcterms:W3CDTF">2019-08-29T01:55:10Z</dcterms:modified>
</cp:coreProperties>
</file>